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4" r:id="rId4"/>
    <p:sldId id="258" r:id="rId5"/>
    <p:sldId id="259" r:id="rId6"/>
    <p:sldId id="261" r:id="rId7"/>
    <p:sldId id="260" r:id="rId8"/>
    <p:sldId id="262" r:id="rId9"/>
    <p:sldId id="263" r:id="rId10"/>
    <p:sldId id="264" r:id="rId11"/>
    <p:sldId id="265" r:id="rId12"/>
    <p:sldId id="266" r:id="rId13"/>
    <p:sldId id="271" r:id="rId14"/>
    <p:sldId id="278" r:id="rId15"/>
    <p:sldId id="281" r:id="rId16"/>
    <p:sldId id="287" r:id="rId17"/>
    <p:sldId id="285" r:id="rId18"/>
    <p:sldId id="286" r:id="rId19"/>
    <p:sldId id="280" r:id="rId20"/>
    <p:sldId id="279" r:id="rId21"/>
    <p:sldId id="284" r:id="rId22"/>
    <p:sldId id="283" r:id="rId23"/>
    <p:sldId id="282" r:id="rId24"/>
    <p:sldId id="267" r:id="rId25"/>
    <p:sldId id="273" r:id="rId26"/>
    <p:sldId id="276" r:id="rId27"/>
    <p:sldId id="268" r:id="rId28"/>
    <p:sldId id="269" r:id="rId29"/>
    <p:sldId id="270" r:id="rId30"/>
    <p:sldId id="275" r:id="rId31"/>
    <p:sldId id="27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5C7DB5-6BF9-4FFF-A9F4-6DC7CC4F06D1}"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C7DB5-6BF9-4FFF-A9F4-6DC7CC4F06D1}"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C7DB5-6BF9-4FFF-A9F4-6DC7CC4F06D1}"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C7DB5-6BF9-4FFF-A9F4-6DC7CC4F06D1}"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C7DB5-6BF9-4FFF-A9F4-6DC7CC4F06D1}"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C7DB5-6BF9-4FFF-A9F4-6DC7CC4F06D1}"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5C7DB5-6BF9-4FFF-A9F4-6DC7CC4F06D1}" type="datetimeFigureOut">
              <a:rPr lang="en-US" smtClean="0"/>
              <a:pPr/>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5C7DB5-6BF9-4FFF-A9F4-6DC7CC4F06D1}" type="datetimeFigureOut">
              <a:rPr lang="en-US" smtClean="0"/>
              <a:pPr/>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C7DB5-6BF9-4FFF-A9F4-6DC7CC4F06D1}" type="datetimeFigureOut">
              <a:rPr lang="en-US" smtClean="0"/>
              <a:pPr/>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C7DB5-6BF9-4FFF-A9F4-6DC7CC4F06D1}"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C7DB5-6BF9-4FFF-A9F4-6DC7CC4F06D1}"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F1564-9486-4F1B-AFF8-5A98F7FADD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C7DB5-6BF9-4FFF-A9F4-6DC7CC4F06D1}" type="datetimeFigureOut">
              <a:rPr lang="en-US" smtClean="0"/>
              <a:pPr/>
              <a:t>4/29/2013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F1564-9486-4F1B-AFF8-5A98F7FADD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12"/>
          <p:cNvSpPr>
            <a:spLocks noGrp="1"/>
          </p:cNvSpPr>
          <p:nvPr>
            <p:ph type="subTitle" idx="1"/>
          </p:nvPr>
        </p:nvSpPr>
        <p:spPr>
          <a:xfrm>
            <a:off x="1371600" y="3048000"/>
            <a:ext cx="6400800" cy="1752600"/>
          </a:xfrm>
        </p:spPr>
        <p:txBody>
          <a:bodyPr>
            <a:normAutofit fontScale="92500" lnSpcReduction="20000"/>
          </a:bodyPr>
          <a:lstStyle/>
          <a:p>
            <a:r>
              <a:rPr lang="en-US" sz="2400" b="1" dirty="0" smtClean="0">
                <a:solidFill>
                  <a:schemeClr val="bg1">
                    <a:lumMod val="95000"/>
                  </a:schemeClr>
                </a:solidFill>
                <a:latin typeface="Times New Roman" pitchFamily="18" charset="0"/>
                <a:cs typeface="Times New Roman" pitchFamily="18" charset="0"/>
              </a:rPr>
              <a:t>Korean Development Institute</a:t>
            </a:r>
          </a:p>
          <a:p>
            <a:r>
              <a:rPr lang="en-US" sz="2400" b="1" dirty="0" smtClean="0">
                <a:solidFill>
                  <a:schemeClr val="bg1">
                    <a:lumMod val="95000"/>
                  </a:schemeClr>
                </a:solidFill>
                <a:latin typeface="Times New Roman" pitchFamily="18" charset="0"/>
                <a:cs typeface="Times New Roman" pitchFamily="18" charset="0"/>
              </a:rPr>
              <a:t>June 2012</a:t>
            </a:r>
          </a:p>
          <a:p>
            <a:endParaRPr lang="en-US" sz="2400" dirty="0" smtClean="0">
              <a:solidFill>
                <a:schemeClr val="bg1">
                  <a:lumMod val="95000"/>
                </a:schemeClr>
              </a:solidFill>
              <a:latin typeface="Times New Roman" pitchFamily="18" charset="0"/>
              <a:cs typeface="Times New Roman" pitchFamily="18" charset="0"/>
            </a:endParaRPr>
          </a:p>
          <a:p>
            <a:r>
              <a:rPr lang="en-US" sz="2400" cap="small" dirty="0" smtClean="0">
                <a:solidFill>
                  <a:schemeClr val="bg1">
                    <a:lumMod val="95000"/>
                  </a:schemeClr>
                </a:solidFill>
                <a:latin typeface="Times New Roman" pitchFamily="18" charset="0"/>
                <a:cs typeface="Times New Roman" pitchFamily="18" charset="0"/>
              </a:rPr>
              <a:t>Jesse D </a:t>
            </a:r>
            <a:r>
              <a:rPr lang="en-US" sz="2400" cap="small" dirty="0" err="1" smtClean="0">
                <a:solidFill>
                  <a:schemeClr val="bg1">
                    <a:lumMod val="95000"/>
                  </a:schemeClr>
                </a:solidFill>
                <a:latin typeface="Times New Roman" pitchFamily="18" charset="0"/>
                <a:cs typeface="Times New Roman" pitchFamily="18" charset="0"/>
              </a:rPr>
              <a:t>Lecy</a:t>
            </a:r>
            <a:endParaRPr lang="en-US" sz="2400" cap="small" dirty="0" smtClean="0">
              <a:solidFill>
                <a:schemeClr val="bg1">
                  <a:lumMod val="95000"/>
                </a:schemeClr>
              </a:solidFill>
              <a:latin typeface="Times New Roman" pitchFamily="18" charset="0"/>
              <a:cs typeface="Times New Roman" pitchFamily="18" charset="0"/>
            </a:endParaRPr>
          </a:p>
          <a:p>
            <a:r>
              <a:rPr lang="en-US" sz="2400" cap="small" dirty="0" smtClean="0">
                <a:solidFill>
                  <a:schemeClr val="bg1">
                    <a:lumMod val="95000"/>
                  </a:schemeClr>
                </a:solidFill>
                <a:latin typeface="Times New Roman" pitchFamily="18" charset="0"/>
                <a:cs typeface="Times New Roman" pitchFamily="18" charset="0"/>
              </a:rPr>
              <a:t>Public Management and Policy</a:t>
            </a:r>
            <a:endParaRPr lang="en-US" sz="2400" cap="small" dirty="0">
              <a:solidFill>
                <a:schemeClr val="bg1">
                  <a:lumMod val="9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953BAF0-9579-42B3-B979-30EFD986705E}" type="slidenum">
              <a:rPr lang="en-US" smtClean="0"/>
              <a:pPr/>
              <a:t>1</a:t>
            </a:fld>
            <a:endParaRPr lang="en-US"/>
          </a:p>
        </p:txBody>
      </p:sp>
      <p:pic>
        <p:nvPicPr>
          <p:cNvPr id="6" name="Picture 6" descr="Georgia State Univers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4953000"/>
            <a:ext cx="2552222" cy="85074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762000" y="1143000"/>
            <a:ext cx="7772400" cy="1470025"/>
          </a:xfrm>
        </p:spPr>
        <p:txBody>
          <a:bodyPr>
            <a:noAutofit/>
          </a:bodyPr>
          <a:lstStyle/>
          <a:p>
            <a:r>
              <a:rPr lang="en-US" sz="3600" dirty="0" smtClean="0">
                <a:solidFill>
                  <a:schemeClr val="bg1"/>
                </a:solidFill>
                <a:latin typeface="Times New Roman" pitchFamily="18" charset="0"/>
                <a:cs typeface="Times New Roman" pitchFamily="18" charset="0"/>
              </a:rPr>
              <a:t>Workshop on </a:t>
            </a:r>
            <a:br>
              <a:rPr lang="en-US" sz="3600" dirty="0" smtClean="0">
                <a:solidFill>
                  <a:schemeClr val="bg1"/>
                </a:solidFill>
                <a:latin typeface="Times New Roman" pitchFamily="18" charset="0"/>
                <a:cs typeface="Times New Roman" pitchFamily="18" charset="0"/>
              </a:rPr>
            </a:br>
            <a:r>
              <a:rPr lang="en-US" sz="3600" dirty="0" smtClean="0">
                <a:solidFill>
                  <a:schemeClr val="bg1"/>
                </a:solidFill>
                <a:latin typeface="Times New Roman" pitchFamily="18" charset="0"/>
                <a:cs typeface="Times New Roman" pitchFamily="18" charset="0"/>
              </a:rPr>
              <a:t>Semantic Network Analysis </a:t>
            </a:r>
            <a:endParaRPr lang="en-US"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9659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1714500" y="976313"/>
            <a:ext cx="5715000" cy="49053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1628775" y="823913"/>
            <a:ext cx="5886450" cy="52101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Semantic Network Analysis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Identify core concepts in the study</a:t>
            </a:r>
          </a:p>
          <a:p>
            <a:pPr lvl="1"/>
            <a:r>
              <a:rPr lang="en-US" dirty="0" smtClean="0"/>
              <a:t>Create a word list</a:t>
            </a:r>
          </a:p>
          <a:p>
            <a:pPr lvl="1"/>
            <a:r>
              <a:rPr lang="en-US" dirty="0" smtClean="0"/>
              <a:t>Examine bi-grams</a:t>
            </a:r>
            <a:endParaRPr lang="en-US" dirty="0"/>
          </a:p>
          <a:p>
            <a:r>
              <a:rPr lang="en-US" dirty="0" smtClean="0"/>
              <a:t>Pre-process the corpus</a:t>
            </a:r>
          </a:p>
          <a:p>
            <a:pPr lvl="1"/>
            <a:r>
              <a:rPr lang="en-US" dirty="0" smtClean="0"/>
              <a:t>Map multiple words onto a single concept</a:t>
            </a:r>
          </a:p>
          <a:p>
            <a:pPr lvl="2"/>
            <a:r>
              <a:rPr lang="en-US" dirty="0" smtClean="0"/>
              <a:t>Stemming</a:t>
            </a:r>
          </a:p>
          <a:p>
            <a:pPr lvl="2"/>
            <a:r>
              <a:rPr lang="en-US" dirty="0" smtClean="0"/>
              <a:t>Thesaurus</a:t>
            </a:r>
          </a:p>
          <a:p>
            <a:pPr lvl="1"/>
            <a:r>
              <a:rPr lang="en-US" dirty="0" smtClean="0"/>
              <a:t>Remove non-essential text</a:t>
            </a:r>
          </a:p>
          <a:p>
            <a:pPr lvl="2"/>
            <a:r>
              <a:rPr lang="en-US" dirty="0" smtClean="0"/>
              <a:t>Apply the delete list </a:t>
            </a:r>
          </a:p>
          <a:p>
            <a:pPr lvl="2"/>
            <a:r>
              <a:rPr lang="en-US" dirty="0" smtClean="0"/>
              <a:t>Or use thesaurus words only</a:t>
            </a:r>
          </a:p>
          <a:p>
            <a:r>
              <a:rPr lang="en-US" dirty="0" smtClean="0"/>
              <a:t>Generate the semantic network</a:t>
            </a:r>
          </a:p>
          <a:p>
            <a:pPr lvl="1"/>
            <a:r>
              <a:rPr lang="en-US" dirty="0" smtClean="0"/>
              <a:t>Apply the appropriate window for the study</a:t>
            </a:r>
          </a:p>
          <a:p>
            <a:r>
              <a:rPr lang="en-US" dirty="0" smtClean="0"/>
              <a:t>Perform network analysis</a:t>
            </a:r>
          </a:p>
          <a:p>
            <a:pPr lvl="1"/>
            <a:r>
              <a:rPr lang="en-US" dirty="0" smtClean="0"/>
              <a:t>Centrality, density, clustering</a:t>
            </a:r>
          </a:p>
          <a:p>
            <a:pPr lvl="1"/>
            <a:r>
              <a:rPr lang="en-US" dirty="0" smtClean="0"/>
              <a:t>Filter networks across groups or time periods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Corpus</a:t>
            </a:r>
          </a:p>
          <a:p>
            <a:r>
              <a:rPr lang="en-US" dirty="0" smtClean="0"/>
              <a:t>Concept</a:t>
            </a:r>
          </a:p>
          <a:p>
            <a:r>
              <a:rPr lang="en-US" dirty="0" smtClean="0"/>
              <a:t>Statement</a:t>
            </a:r>
          </a:p>
          <a:p>
            <a:r>
              <a:rPr lang="en-US" dirty="0" smtClean="0"/>
              <a:t>Node, edge</a:t>
            </a:r>
          </a:p>
          <a:p>
            <a:r>
              <a:rPr lang="en-US" dirty="0" smtClean="0"/>
              <a:t>Weighted network</a:t>
            </a:r>
          </a:p>
          <a:p>
            <a:r>
              <a:rPr lang="en-US" dirty="0" smtClean="0"/>
              <a:t>Pre-processing</a:t>
            </a:r>
          </a:p>
          <a:p>
            <a:r>
              <a:rPr lang="en-US" dirty="0" smtClean="0"/>
              <a:t>Delete list</a:t>
            </a:r>
          </a:p>
          <a:p>
            <a:r>
              <a:rPr lang="en-US" dirty="0" smtClean="0"/>
              <a:t>Thesaurus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Generating networks</a:t>
            </a:r>
            <a:endParaRPr lang="en-US" dirty="0"/>
          </a:p>
        </p:txBody>
      </p:sp>
      <p:sp>
        <p:nvSpPr>
          <p:cNvPr id="4" name="Text Placeholder 3"/>
          <p:cNvSpPr>
            <a:spLocks noGrp="1"/>
          </p:cNvSpPr>
          <p:nvPr>
            <p:ph type="body" idx="1"/>
          </p:nvPr>
        </p:nvSpPr>
        <p:spPr/>
        <p:txBody>
          <a:bodyPr/>
          <a:lstStyle/>
          <a:p>
            <a:r>
              <a:rPr lang="en-US" dirty="0" smtClean="0"/>
              <a:t>Choice of the delete list and ‘window size’ settings and their implications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362200"/>
            <a:ext cx="6254148" cy="2031325"/>
          </a:xfrm>
          <a:prstGeom prst="rect">
            <a:avLst/>
          </a:prstGeom>
          <a:noFill/>
        </p:spPr>
        <p:txBody>
          <a:bodyPr wrap="none" rtlCol="0">
            <a:spAutoFit/>
          </a:bodyPr>
          <a:lstStyle/>
          <a:p>
            <a:r>
              <a:rPr lang="en-US" dirty="0" smtClean="0"/>
              <a:t>Example:  “I went to NYC to see the Yankees play.”</a:t>
            </a:r>
          </a:p>
          <a:p>
            <a:endParaRPr lang="en-US" dirty="0" smtClean="0"/>
          </a:p>
          <a:p>
            <a:r>
              <a:rPr lang="en-US" dirty="0" smtClean="0"/>
              <a:t>Delete List:  I, to, the</a:t>
            </a:r>
          </a:p>
          <a:p>
            <a:endParaRPr lang="en-US" dirty="0" smtClean="0"/>
          </a:p>
          <a:p>
            <a:r>
              <a:rPr lang="en-US" dirty="0" smtClean="0"/>
              <a:t>Direct Deletion: “went NYC see Yankees play.”</a:t>
            </a:r>
          </a:p>
          <a:p>
            <a:endParaRPr lang="en-US" dirty="0" smtClean="0"/>
          </a:p>
          <a:p>
            <a:r>
              <a:rPr lang="en-US" dirty="0" smtClean="0"/>
              <a:t>Rhetorical Deletion: “xxx went xxx NYC xxx see xxx Yankees play.”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Text</a:t>
            </a:r>
            <a:endParaRPr lang="en-US" dirty="0"/>
          </a:p>
        </p:txBody>
      </p:sp>
      <p:sp>
        <p:nvSpPr>
          <p:cNvPr id="3" name="Rectangle 2"/>
          <p:cNvSpPr/>
          <p:nvPr/>
        </p:nvSpPr>
        <p:spPr>
          <a:xfrm>
            <a:off x="2286000" y="1543883"/>
            <a:ext cx="4572000" cy="4524315"/>
          </a:xfrm>
          <a:prstGeom prst="rect">
            <a:avLst/>
          </a:prstGeom>
        </p:spPr>
        <p:txBody>
          <a:bodyPr>
            <a:spAutoFit/>
          </a:bodyPr>
          <a:lstStyle/>
          <a:p>
            <a:pPr algn="just"/>
            <a:r>
              <a:rPr lang="en-US" dirty="0" smtClean="0"/>
              <a:t>A federal health official's ruling has cleared the way for 50 different types of cancer to be added to the list of sicknesses covered by a $4.3 billion fund set up to compensate and treat people exposed to the toxic smoke, dust and fumes in the months after the Sept. 11, 2001, terrorist attack.</a:t>
            </a:r>
          </a:p>
          <a:p>
            <a:pPr algn="just"/>
            <a:endParaRPr lang="en-US" dirty="0" smtClean="0"/>
          </a:p>
          <a:p>
            <a:pPr algn="just"/>
            <a:r>
              <a:rPr lang="en-US" dirty="0" smtClean="0"/>
              <a:t>The decision, released on Friday afternoon, came as a vindication for hundreds and perhaps thousands of people who have claimed often in the face of resistance from public health officials that their cancers were caused by their exposure to the dust cloud and debris thrown up in the aftermath of the attack.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Deletion</a:t>
            </a:r>
            <a:endParaRPr lang="en-US" dirty="0"/>
          </a:p>
        </p:txBody>
      </p:sp>
      <p:sp>
        <p:nvSpPr>
          <p:cNvPr id="3" name="Rectangle 2"/>
          <p:cNvSpPr/>
          <p:nvPr/>
        </p:nvSpPr>
        <p:spPr>
          <a:xfrm>
            <a:off x="2209800" y="1981200"/>
            <a:ext cx="4572000" cy="3693319"/>
          </a:xfrm>
          <a:prstGeom prst="rect">
            <a:avLst/>
          </a:prstGeom>
        </p:spPr>
        <p:txBody>
          <a:bodyPr>
            <a:spAutoFit/>
          </a:bodyPr>
          <a:lstStyle/>
          <a:p>
            <a:pPr algn="just"/>
            <a:r>
              <a:rPr lang="en-US" dirty="0" smtClean="0"/>
              <a:t> federal health official's ruling has cleared  way  50 different types  cancer  be added   list  sicknesses covered by  $4.3 billion fund set up  compensate  treat people exposed   toxic smoke, dust  fumes in  months after  Sept. 11, 2001, terrorist attack.</a:t>
            </a:r>
          </a:p>
          <a:p>
            <a:pPr algn="just"/>
            <a:endParaRPr lang="en-US" dirty="0" smtClean="0"/>
          </a:p>
          <a:p>
            <a:pPr algn="just"/>
            <a:r>
              <a:rPr lang="en-US" dirty="0" smtClean="0"/>
              <a:t> decision, released on Friday afternoon, came   vindication  hundreds  perhaps thousands  people  have claimed often in  face  resistance from public health officials   cancers were caused by  exposure   dust cloud  debris thrown up in  aftermath   attack.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Deletion</a:t>
            </a:r>
            <a:endParaRPr lang="en-US" dirty="0"/>
          </a:p>
        </p:txBody>
      </p:sp>
      <p:sp>
        <p:nvSpPr>
          <p:cNvPr id="3" name="Rectangle 2"/>
          <p:cNvSpPr/>
          <p:nvPr/>
        </p:nvSpPr>
        <p:spPr>
          <a:xfrm>
            <a:off x="2286000" y="1772483"/>
            <a:ext cx="4572000" cy="4524315"/>
          </a:xfrm>
          <a:prstGeom prst="rect">
            <a:avLst/>
          </a:prstGeom>
        </p:spPr>
        <p:txBody>
          <a:bodyPr>
            <a:spAutoFit/>
          </a:bodyPr>
          <a:lstStyle/>
          <a:p>
            <a:pPr algn="just"/>
            <a:r>
              <a:rPr lang="en-US" dirty="0" smtClean="0"/>
              <a:t>xxx federal health official's ruling has cleared xxx way xxx 50 different types xxx cancer xxx be added xxx </a:t>
            </a:r>
            <a:r>
              <a:rPr lang="en-US" dirty="0" err="1" smtClean="0"/>
              <a:t>xxx</a:t>
            </a:r>
            <a:r>
              <a:rPr lang="en-US" dirty="0" smtClean="0"/>
              <a:t> list xxx sicknesses covered by xxx $4.3 billion fund set up xxx compensate xxx treat people exposed xxx </a:t>
            </a:r>
            <a:r>
              <a:rPr lang="en-US" dirty="0" err="1" smtClean="0"/>
              <a:t>xxx</a:t>
            </a:r>
            <a:r>
              <a:rPr lang="en-US" dirty="0" smtClean="0"/>
              <a:t> toxic smoke, dust xxx fumes in xxx months after xxx Sept. 11, 2001, terrorist attack.</a:t>
            </a:r>
          </a:p>
          <a:p>
            <a:pPr algn="just"/>
            <a:endParaRPr lang="en-US" dirty="0" smtClean="0"/>
          </a:p>
          <a:p>
            <a:pPr algn="just"/>
            <a:r>
              <a:rPr lang="en-US" dirty="0" smtClean="0"/>
              <a:t>xxx decision, released on Friday afternoon, came xxx </a:t>
            </a:r>
            <a:r>
              <a:rPr lang="en-US" dirty="0" err="1" smtClean="0"/>
              <a:t>xxx</a:t>
            </a:r>
            <a:r>
              <a:rPr lang="en-US" dirty="0" smtClean="0"/>
              <a:t> vindication xxx hundreds xxx perhaps thousands xxx people xxx have claimed often in xxx face xxx resistance from public health officials xxx </a:t>
            </a:r>
            <a:r>
              <a:rPr lang="en-US" dirty="0" err="1" smtClean="0"/>
              <a:t>xxx</a:t>
            </a:r>
            <a:r>
              <a:rPr lang="en-US" dirty="0" smtClean="0"/>
              <a:t> cancers were caused by xxx exposure xxx </a:t>
            </a:r>
            <a:r>
              <a:rPr lang="en-US" dirty="0" err="1" smtClean="0"/>
              <a:t>xxx</a:t>
            </a:r>
            <a:r>
              <a:rPr lang="en-US" dirty="0" smtClean="0"/>
              <a:t> dust cloud xxx debris thrown up in xxx aftermath xxx </a:t>
            </a:r>
            <a:r>
              <a:rPr lang="en-US" dirty="0" err="1" smtClean="0"/>
              <a:t>xxx</a:t>
            </a:r>
            <a:r>
              <a:rPr lang="en-US" dirty="0" smtClean="0"/>
              <a:t> attack.</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 Size 2, ‘Rhetoric’ Deletion</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0" y="1525494"/>
            <a:ext cx="9144000" cy="418950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Semantic Networks</a:t>
            </a:r>
            <a:endParaRPr lang="en-US" dirty="0"/>
          </a:p>
        </p:txBody>
      </p:sp>
      <p:grpSp>
        <p:nvGrpSpPr>
          <p:cNvPr id="5" name="Group 4"/>
          <p:cNvGrpSpPr/>
          <p:nvPr/>
        </p:nvGrpSpPr>
        <p:grpSpPr>
          <a:xfrm>
            <a:off x="228600" y="2057400"/>
            <a:ext cx="8610600" cy="3722132"/>
            <a:chOff x="228600" y="2057400"/>
            <a:chExt cx="8610600" cy="3722132"/>
          </a:xfrm>
        </p:grpSpPr>
        <p:sp>
          <p:nvSpPr>
            <p:cNvPr id="6" name="TextBox 5"/>
            <p:cNvSpPr txBox="1"/>
            <p:nvPr/>
          </p:nvSpPr>
          <p:spPr>
            <a:xfrm>
              <a:off x="228600" y="2895600"/>
              <a:ext cx="2362199" cy="1200329"/>
            </a:xfrm>
            <a:prstGeom prst="rect">
              <a:avLst/>
            </a:prstGeom>
            <a:noFill/>
          </p:spPr>
          <p:txBody>
            <a:bodyPr wrap="square" rtlCol="0">
              <a:spAutoFit/>
            </a:bodyPr>
            <a:lstStyle/>
            <a:p>
              <a:r>
                <a:rPr lang="en-US" dirty="0" smtClean="0"/>
                <a:t>“Economic policy of </a:t>
              </a:r>
              <a:r>
                <a:rPr lang="en-US" i="1" dirty="0" err="1" smtClean="0"/>
                <a:t>juche</a:t>
              </a:r>
              <a:r>
                <a:rPr lang="en-US" dirty="0" smtClean="0"/>
                <a:t> in a time of growing capital markets.”</a:t>
              </a:r>
              <a:endParaRPr lang="en-US" dirty="0"/>
            </a:p>
          </p:txBody>
        </p:sp>
        <p:sp>
          <p:nvSpPr>
            <p:cNvPr id="7" name="TextBox 6"/>
            <p:cNvSpPr txBox="1"/>
            <p:nvPr/>
          </p:nvSpPr>
          <p:spPr>
            <a:xfrm>
              <a:off x="3124200" y="2935069"/>
              <a:ext cx="2209800" cy="923330"/>
            </a:xfrm>
            <a:prstGeom prst="rect">
              <a:avLst/>
            </a:prstGeom>
            <a:noFill/>
          </p:spPr>
          <p:txBody>
            <a:bodyPr wrap="square" rtlCol="0">
              <a:spAutoFit/>
            </a:bodyPr>
            <a:lstStyle/>
            <a:p>
              <a:r>
                <a:rPr lang="en-US" dirty="0" err="1" smtClean="0"/>
                <a:t>econ_policy</a:t>
              </a:r>
              <a:r>
                <a:rPr lang="en-US" dirty="0" smtClean="0"/>
                <a:t>  </a:t>
              </a:r>
              <a:br>
                <a:rPr lang="en-US" dirty="0" smtClean="0"/>
              </a:br>
              <a:r>
                <a:rPr lang="en-US" dirty="0" err="1" smtClean="0"/>
                <a:t>juche</a:t>
              </a:r>
              <a:r>
                <a:rPr lang="en-US" dirty="0" smtClean="0"/>
                <a:t> </a:t>
              </a:r>
              <a:r>
                <a:rPr lang="en-US" dirty="0" err="1" smtClean="0"/>
                <a:t>capital_markets</a:t>
              </a:r>
              <a:endParaRPr lang="en-US" dirty="0"/>
            </a:p>
          </p:txBody>
        </p:sp>
        <p:sp>
          <p:nvSpPr>
            <p:cNvPr id="8" name="TextBox 7"/>
            <p:cNvSpPr txBox="1"/>
            <p:nvPr/>
          </p:nvSpPr>
          <p:spPr>
            <a:xfrm>
              <a:off x="7532752" y="2819400"/>
              <a:ext cx="1306448" cy="369332"/>
            </a:xfrm>
            <a:prstGeom prst="rect">
              <a:avLst/>
            </a:prstGeom>
            <a:noFill/>
          </p:spPr>
          <p:txBody>
            <a:bodyPr wrap="none" rtlCol="0">
              <a:spAutoFit/>
            </a:bodyPr>
            <a:lstStyle/>
            <a:p>
              <a:r>
                <a:rPr lang="en-US" dirty="0" err="1"/>
                <a:t>e</a:t>
              </a:r>
              <a:r>
                <a:rPr lang="en-US" dirty="0" err="1" smtClean="0"/>
                <a:t>con_policy</a:t>
              </a:r>
              <a:endParaRPr lang="en-US" dirty="0"/>
            </a:p>
          </p:txBody>
        </p:sp>
        <p:sp>
          <p:nvSpPr>
            <p:cNvPr id="9" name="TextBox 8"/>
            <p:cNvSpPr txBox="1"/>
            <p:nvPr/>
          </p:nvSpPr>
          <p:spPr>
            <a:xfrm>
              <a:off x="7000176" y="4114800"/>
              <a:ext cx="696024" cy="369332"/>
            </a:xfrm>
            <a:prstGeom prst="rect">
              <a:avLst/>
            </a:prstGeom>
            <a:noFill/>
          </p:spPr>
          <p:txBody>
            <a:bodyPr wrap="none" rtlCol="0">
              <a:spAutoFit/>
            </a:bodyPr>
            <a:lstStyle/>
            <a:p>
              <a:r>
                <a:rPr lang="en-US" dirty="0" err="1"/>
                <a:t>j</a:t>
              </a:r>
              <a:r>
                <a:rPr lang="en-US" dirty="0" err="1" smtClean="0"/>
                <a:t>uche</a:t>
              </a:r>
              <a:endParaRPr lang="en-US" dirty="0"/>
            </a:p>
          </p:txBody>
        </p:sp>
        <p:sp>
          <p:nvSpPr>
            <p:cNvPr id="10" name="TextBox 9"/>
            <p:cNvSpPr txBox="1"/>
            <p:nvPr/>
          </p:nvSpPr>
          <p:spPr>
            <a:xfrm>
              <a:off x="5334000" y="2819400"/>
              <a:ext cx="1671676" cy="369332"/>
            </a:xfrm>
            <a:prstGeom prst="rect">
              <a:avLst/>
            </a:prstGeom>
            <a:noFill/>
          </p:spPr>
          <p:txBody>
            <a:bodyPr wrap="none" rtlCol="0">
              <a:spAutoFit/>
            </a:bodyPr>
            <a:lstStyle/>
            <a:p>
              <a:r>
                <a:rPr lang="en-US" dirty="0" err="1" smtClean="0"/>
                <a:t>capital_markets</a:t>
              </a:r>
              <a:endParaRPr lang="en-US" dirty="0"/>
            </a:p>
          </p:txBody>
        </p:sp>
        <p:cxnSp>
          <p:nvCxnSpPr>
            <p:cNvPr id="11" name="Straight Arrow Connector 10"/>
            <p:cNvCxnSpPr>
              <a:stCxn id="8" idx="2"/>
              <a:endCxn id="9" idx="0"/>
            </p:cNvCxnSpPr>
            <p:nvPr/>
          </p:nvCxnSpPr>
          <p:spPr>
            <a:xfrm rot="5400000">
              <a:off x="7304048" y="3232872"/>
              <a:ext cx="926068" cy="837788"/>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 idx="0"/>
              <a:endCxn id="10" idx="2"/>
            </p:cNvCxnSpPr>
            <p:nvPr/>
          </p:nvCxnSpPr>
          <p:spPr>
            <a:xfrm rot="16200000" flipV="1">
              <a:off x="6295979" y="3062591"/>
              <a:ext cx="926068" cy="117835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2"/>
              <a:endCxn id="17" idx="0"/>
            </p:cNvCxnSpPr>
            <p:nvPr/>
          </p:nvCxnSpPr>
          <p:spPr>
            <a:xfrm rot="16200000" flipH="1">
              <a:off x="6889469" y="4942851"/>
              <a:ext cx="926068" cy="863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1"/>
              <a:endCxn id="10" idx="3"/>
            </p:cNvCxnSpPr>
            <p:nvPr/>
          </p:nvCxnSpPr>
          <p:spPr>
            <a:xfrm rot="10800000">
              <a:off x="7005676" y="3004066"/>
              <a:ext cx="527076" cy="1588"/>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00" y="4572000"/>
              <a:ext cx="2362199" cy="923330"/>
            </a:xfrm>
            <a:prstGeom prst="rect">
              <a:avLst/>
            </a:prstGeom>
            <a:noFill/>
          </p:spPr>
          <p:txBody>
            <a:bodyPr wrap="square" rtlCol="0">
              <a:spAutoFit/>
            </a:bodyPr>
            <a:lstStyle/>
            <a:p>
              <a:r>
                <a:rPr lang="en-US" dirty="0" smtClean="0"/>
                <a:t>“The need for</a:t>
              </a:r>
              <a:r>
                <a:rPr lang="en-US" i="1" dirty="0" smtClean="0"/>
                <a:t> </a:t>
              </a:r>
              <a:r>
                <a:rPr lang="en-US" i="1" dirty="0" err="1" smtClean="0"/>
                <a:t>juche</a:t>
              </a:r>
              <a:r>
                <a:rPr lang="en-US" i="1" dirty="0" smtClean="0"/>
                <a:t> </a:t>
              </a:r>
              <a:r>
                <a:rPr lang="en-US" dirty="0" smtClean="0"/>
                <a:t>during periods of agricultural reform.”</a:t>
              </a:r>
              <a:endParaRPr lang="en-US" dirty="0"/>
            </a:p>
          </p:txBody>
        </p:sp>
        <p:sp>
          <p:nvSpPr>
            <p:cNvPr id="16" name="TextBox 15"/>
            <p:cNvSpPr txBox="1"/>
            <p:nvPr/>
          </p:nvSpPr>
          <p:spPr>
            <a:xfrm>
              <a:off x="3124200" y="4687669"/>
              <a:ext cx="2362199" cy="646331"/>
            </a:xfrm>
            <a:prstGeom prst="rect">
              <a:avLst/>
            </a:prstGeom>
            <a:noFill/>
          </p:spPr>
          <p:txBody>
            <a:bodyPr wrap="square" rtlCol="0">
              <a:spAutoFit/>
            </a:bodyPr>
            <a:lstStyle/>
            <a:p>
              <a:r>
                <a:rPr lang="en-US" dirty="0" err="1"/>
                <a:t>j</a:t>
              </a:r>
              <a:r>
                <a:rPr lang="en-US" dirty="0" err="1" smtClean="0"/>
                <a:t>uche</a:t>
              </a:r>
              <a:endParaRPr lang="en-US" dirty="0" smtClean="0"/>
            </a:p>
            <a:p>
              <a:r>
                <a:rPr lang="en-US" dirty="0" err="1"/>
                <a:t>a</a:t>
              </a:r>
              <a:r>
                <a:rPr lang="en-US" dirty="0" err="1" smtClean="0"/>
                <a:t>gricult_reform</a:t>
              </a:r>
              <a:endParaRPr lang="en-US" dirty="0"/>
            </a:p>
          </p:txBody>
        </p:sp>
        <p:sp>
          <p:nvSpPr>
            <p:cNvPr id="17" name="Rectangle 16"/>
            <p:cNvSpPr/>
            <p:nvPr/>
          </p:nvSpPr>
          <p:spPr>
            <a:xfrm>
              <a:off x="6534477" y="5410200"/>
              <a:ext cx="1644681" cy="369332"/>
            </a:xfrm>
            <a:prstGeom prst="rect">
              <a:avLst/>
            </a:prstGeom>
          </p:spPr>
          <p:txBody>
            <a:bodyPr wrap="none">
              <a:spAutoFit/>
            </a:bodyPr>
            <a:lstStyle/>
            <a:p>
              <a:r>
                <a:rPr lang="en-US" dirty="0" err="1" smtClean="0"/>
                <a:t>agricult_reform</a:t>
              </a:r>
              <a:endParaRPr lang="en-US" dirty="0"/>
            </a:p>
          </p:txBody>
        </p:sp>
        <p:sp>
          <p:nvSpPr>
            <p:cNvPr id="18" name="TextBox 17"/>
            <p:cNvSpPr txBox="1"/>
            <p:nvPr/>
          </p:nvSpPr>
          <p:spPr>
            <a:xfrm>
              <a:off x="685800" y="2057400"/>
              <a:ext cx="1375698" cy="369332"/>
            </a:xfrm>
            <a:prstGeom prst="rect">
              <a:avLst/>
            </a:prstGeom>
            <a:noFill/>
          </p:spPr>
          <p:txBody>
            <a:bodyPr wrap="none" rtlCol="0">
              <a:spAutoFit/>
            </a:bodyPr>
            <a:lstStyle/>
            <a:p>
              <a:r>
                <a:rPr lang="en-US" b="1" u="sng" dirty="0" smtClean="0"/>
                <a:t>Article Titles</a:t>
              </a:r>
              <a:endParaRPr lang="en-US" b="1" u="sng" dirty="0"/>
            </a:p>
          </p:txBody>
        </p:sp>
        <p:sp>
          <p:nvSpPr>
            <p:cNvPr id="19" name="TextBox 18"/>
            <p:cNvSpPr txBox="1"/>
            <p:nvPr/>
          </p:nvSpPr>
          <p:spPr>
            <a:xfrm>
              <a:off x="3106265" y="2057400"/>
              <a:ext cx="1709507" cy="369332"/>
            </a:xfrm>
            <a:prstGeom prst="rect">
              <a:avLst/>
            </a:prstGeom>
            <a:noFill/>
          </p:spPr>
          <p:txBody>
            <a:bodyPr wrap="none" rtlCol="0">
              <a:spAutoFit/>
            </a:bodyPr>
            <a:lstStyle/>
            <a:p>
              <a:r>
                <a:rPr lang="en-US" b="1" u="sng" dirty="0" smtClean="0"/>
                <a:t>Processed Titles</a:t>
              </a:r>
              <a:endParaRPr lang="en-US" b="1" u="sng" dirty="0"/>
            </a:p>
          </p:txBody>
        </p:sp>
        <p:sp>
          <p:nvSpPr>
            <p:cNvPr id="20" name="TextBox 19"/>
            <p:cNvSpPr txBox="1"/>
            <p:nvPr/>
          </p:nvSpPr>
          <p:spPr>
            <a:xfrm>
              <a:off x="6172200" y="2057400"/>
              <a:ext cx="1948739" cy="369332"/>
            </a:xfrm>
            <a:prstGeom prst="rect">
              <a:avLst/>
            </a:prstGeom>
            <a:noFill/>
          </p:spPr>
          <p:txBody>
            <a:bodyPr wrap="none" rtlCol="0">
              <a:spAutoFit/>
            </a:bodyPr>
            <a:lstStyle/>
            <a:p>
              <a:r>
                <a:rPr lang="en-US" b="1" u="sng" dirty="0" smtClean="0"/>
                <a:t>Semantic Network</a:t>
              </a:r>
              <a:endParaRPr lang="en-US" b="1" u="sng" dirty="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 Size 2, Direct Deletion</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0" y="1677894"/>
            <a:ext cx="9144000" cy="418950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 Size 3, Rhetorical Deletion</a:t>
            </a:r>
            <a:endParaRPr lang="en-US" dirty="0"/>
          </a:p>
        </p:txBody>
      </p:sp>
      <p:pic>
        <p:nvPicPr>
          <p:cNvPr id="3" name="Picture 2"/>
          <p:cNvPicPr>
            <a:picLocks noChangeAspect="1" noChangeArrowheads="1"/>
          </p:cNvPicPr>
          <p:nvPr/>
        </p:nvPicPr>
        <p:blipFill>
          <a:blip r:embed="rId2" cstate="print"/>
          <a:srcRect/>
          <a:stretch>
            <a:fillRect/>
          </a:stretch>
        </p:blipFill>
        <p:spPr bwMode="auto">
          <a:xfrm>
            <a:off x="0" y="1676400"/>
            <a:ext cx="9144000" cy="418950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 Size 3, Direct Deletion</a:t>
            </a:r>
            <a:endParaRPr lang="en-US" dirty="0"/>
          </a:p>
        </p:txBody>
      </p:sp>
      <p:pic>
        <p:nvPicPr>
          <p:cNvPr id="31747" name="Picture 3"/>
          <p:cNvPicPr>
            <a:picLocks noChangeAspect="1" noChangeArrowheads="1"/>
          </p:cNvPicPr>
          <p:nvPr/>
        </p:nvPicPr>
        <p:blipFill>
          <a:blip r:embed="rId2" cstate="print"/>
          <a:srcRect/>
          <a:stretch>
            <a:fillRect/>
          </a:stretch>
        </p:blipFill>
        <p:spPr bwMode="auto">
          <a:xfrm>
            <a:off x="0" y="1524000"/>
            <a:ext cx="9144000" cy="4189506"/>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reduction and Meaningful networks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Decision Theory to Identify ‘Meaningful’ Networks</a:t>
            </a:r>
            <a:endParaRPr lang="en-US" dirty="0"/>
          </a:p>
        </p:txBody>
      </p:sp>
      <p:pic>
        <p:nvPicPr>
          <p:cNvPr id="27649" name="Picture 1"/>
          <p:cNvPicPr>
            <a:picLocks noChangeAspect="1" noChangeArrowheads="1"/>
          </p:cNvPicPr>
          <p:nvPr/>
        </p:nvPicPr>
        <p:blipFill>
          <a:blip r:embed="rId2" cstate="print"/>
          <a:srcRect/>
          <a:stretch>
            <a:fillRect/>
          </a:stretch>
        </p:blipFill>
        <p:spPr bwMode="auto">
          <a:xfrm>
            <a:off x="76200" y="1870275"/>
            <a:ext cx="8956694" cy="4103688"/>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30868"/>
            <a:ext cx="301686" cy="369332"/>
          </a:xfrm>
          <a:prstGeom prst="rect">
            <a:avLst/>
          </a:prstGeom>
          <a:noFill/>
        </p:spPr>
        <p:txBody>
          <a:bodyPr wrap="none" rtlCol="0">
            <a:spAutoFit/>
          </a:bodyPr>
          <a:lstStyle/>
          <a:p>
            <a:r>
              <a:rPr lang="en-US" dirty="0" smtClean="0"/>
              <a:t>1</a:t>
            </a:r>
            <a:endParaRPr lang="en-US" dirty="0"/>
          </a:p>
        </p:txBody>
      </p:sp>
      <p:sp>
        <p:nvSpPr>
          <p:cNvPr id="3" name="TextBox 2"/>
          <p:cNvSpPr txBox="1"/>
          <p:nvPr/>
        </p:nvSpPr>
        <p:spPr>
          <a:xfrm>
            <a:off x="1828800" y="1230868"/>
            <a:ext cx="301686" cy="369332"/>
          </a:xfrm>
          <a:prstGeom prst="rect">
            <a:avLst/>
          </a:prstGeom>
          <a:noFill/>
        </p:spPr>
        <p:txBody>
          <a:bodyPr wrap="none" rtlCol="0">
            <a:spAutoFit/>
          </a:bodyPr>
          <a:lstStyle/>
          <a:p>
            <a:r>
              <a:rPr lang="en-US" dirty="0" smtClean="0"/>
              <a:t>2</a:t>
            </a:r>
            <a:endParaRPr lang="en-US" dirty="0"/>
          </a:p>
        </p:txBody>
      </p:sp>
      <p:sp>
        <p:nvSpPr>
          <p:cNvPr id="10" name="TextBox 9"/>
          <p:cNvSpPr txBox="1"/>
          <p:nvPr/>
        </p:nvSpPr>
        <p:spPr>
          <a:xfrm>
            <a:off x="1371600" y="2145268"/>
            <a:ext cx="301686" cy="369332"/>
          </a:xfrm>
          <a:prstGeom prst="rect">
            <a:avLst/>
          </a:prstGeom>
          <a:noFill/>
        </p:spPr>
        <p:txBody>
          <a:bodyPr wrap="none" rtlCol="0">
            <a:spAutoFit/>
          </a:bodyPr>
          <a:lstStyle/>
          <a:p>
            <a:r>
              <a:rPr lang="en-US" dirty="0" smtClean="0"/>
              <a:t>3</a:t>
            </a:r>
            <a:endParaRPr lang="en-US" dirty="0"/>
          </a:p>
        </p:txBody>
      </p:sp>
      <p:sp>
        <p:nvSpPr>
          <p:cNvPr id="11" name="TextBox 10"/>
          <p:cNvSpPr txBox="1"/>
          <p:nvPr/>
        </p:nvSpPr>
        <p:spPr>
          <a:xfrm>
            <a:off x="2667000" y="849868"/>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1371600" y="3135868"/>
            <a:ext cx="301686" cy="369332"/>
          </a:xfrm>
          <a:prstGeom prst="rect">
            <a:avLst/>
          </a:prstGeom>
          <a:noFill/>
        </p:spPr>
        <p:txBody>
          <a:bodyPr wrap="none" rtlCol="0">
            <a:spAutoFit/>
          </a:bodyPr>
          <a:lstStyle/>
          <a:p>
            <a:r>
              <a:rPr lang="en-US" dirty="0" smtClean="0"/>
              <a:t>5</a:t>
            </a:r>
            <a:endParaRPr lang="en-US" dirty="0"/>
          </a:p>
        </p:txBody>
      </p:sp>
      <p:sp>
        <p:nvSpPr>
          <p:cNvPr id="13" name="TextBox 12"/>
          <p:cNvSpPr txBox="1"/>
          <p:nvPr/>
        </p:nvSpPr>
        <p:spPr>
          <a:xfrm>
            <a:off x="4419600" y="4888468"/>
            <a:ext cx="301686" cy="369332"/>
          </a:xfrm>
          <a:prstGeom prst="rect">
            <a:avLst/>
          </a:prstGeom>
          <a:noFill/>
        </p:spPr>
        <p:txBody>
          <a:bodyPr wrap="none" rtlCol="0">
            <a:spAutoFit/>
          </a:bodyPr>
          <a:lstStyle/>
          <a:p>
            <a:r>
              <a:rPr lang="en-US" dirty="0" smtClean="0"/>
              <a:t>6</a:t>
            </a:r>
            <a:endParaRPr lang="en-US" dirty="0"/>
          </a:p>
        </p:txBody>
      </p:sp>
      <p:sp>
        <p:nvSpPr>
          <p:cNvPr id="14" name="TextBox 13"/>
          <p:cNvSpPr txBox="1"/>
          <p:nvPr/>
        </p:nvSpPr>
        <p:spPr>
          <a:xfrm>
            <a:off x="2667000" y="5726668"/>
            <a:ext cx="301686" cy="369332"/>
          </a:xfrm>
          <a:prstGeom prst="rect">
            <a:avLst/>
          </a:prstGeom>
          <a:noFill/>
        </p:spPr>
        <p:txBody>
          <a:bodyPr wrap="none" rtlCol="0">
            <a:spAutoFit/>
          </a:bodyPr>
          <a:lstStyle/>
          <a:p>
            <a:r>
              <a:rPr lang="en-US" dirty="0" smtClean="0"/>
              <a:t>7</a:t>
            </a:r>
            <a:endParaRPr lang="en-US" dirty="0"/>
          </a:p>
        </p:txBody>
      </p:sp>
      <p:sp>
        <p:nvSpPr>
          <p:cNvPr id="15" name="TextBox 14"/>
          <p:cNvSpPr txBox="1"/>
          <p:nvPr/>
        </p:nvSpPr>
        <p:spPr>
          <a:xfrm>
            <a:off x="2667000" y="4888468"/>
            <a:ext cx="301686" cy="369332"/>
          </a:xfrm>
          <a:prstGeom prst="rect">
            <a:avLst/>
          </a:prstGeom>
          <a:noFill/>
        </p:spPr>
        <p:txBody>
          <a:bodyPr wrap="none" rtlCol="0">
            <a:spAutoFit/>
          </a:bodyPr>
          <a:lstStyle/>
          <a:p>
            <a:r>
              <a:rPr lang="en-US" dirty="0" smtClean="0"/>
              <a:t>8</a:t>
            </a:r>
            <a:endParaRPr lang="en-US" dirty="0"/>
          </a:p>
        </p:txBody>
      </p:sp>
      <p:cxnSp>
        <p:nvCxnSpPr>
          <p:cNvPr id="17" name="Straight Connector 16"/>
          <p:cNvCxnSpPr>
            <a:stCxn id="2" idx="3"/>
            <a:endCxn id="3" idx="1"/>
          </p:cNvCxnSpPr>
          <p:nvPr/>
        </p:nvCxnSpPr>
        <p:spPr>
          <a:xfrm>
            <a:off x="1063686" y="1415534"/>
            <a:ext cx="7651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0"/>
            <a:endCxn id="3" idx="2"/>
          </p:cNvCxnSpPr>
          <p:nvPr/>
        </p:nvCxnSpPr>
        <p:spPr>
          <a:xfrm flipV="1">
            <a:off x="1522443" y="1600200"/>
            <a:ext cx="4572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2" idx="2"/>
            <a:endCxn id="10" idx="0"/>
          </p:cNvCxnSpPr>
          <p:nvPr/>
        </p:nvCxnSpPr>
        <p:spPr>
          <a:xfrm>
            <a:off x="912843" y="1600200"/>
            <a:ext cx="6096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 idx="3"/>
            <a:endCxn id="11" idx="1"/>
          </p:cNvCxnSpPr>
          <p:nvPr/>
        </p:nvCxnSpPr>
        <p:spPr>
          <a:xfrm flipV="1">
            <a:off x="2130486" y="1034534"/>
            <a:ext cx="53651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0" idx="2"/>
            <a:endCxn id="12" idx="0"/>
          </p:cNvCxnSpPr>
          <p:nvPr/>
        </p:nvCxnSpPr>
        <p:spPr>
          <a:xfrm>
            <a:off x="1522443" y="2514600"/>
            <a:ext cx="0" cy="62126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974914" y="3528536"/>
            <a:ext cx="301686"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4041714" y="3528536"/>
            <a:ext cx="301686"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3584514" y="4442936"/>
            <a:ext cx="301686"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4879914" y="3147536"/>
            <a:ext cx="301686" cy="369332"/>
          </a:xfrm>
          <a:prstGeom prst="rect">
            <a:avLst/>
          </a:prstGeom>
          <a:noFill/>
        </p:spPr>
        <p:txBody>
          <a:bodyPr wrap="none" rtlCol="0">
            <a:spAutoFit/>
          </a:bodyPr>
          <a:lstStyle/>
          <a:p>
            <a:r>
              <a:rPr lang="en-US" dirty="0" smtClean="0"/>
              <a:t>4</a:t>
            </a:r>
            <a:endParaRPr lang="en-US" dirty="0"/>
          </a:p>
        </p:txBody>
      </p:sp>
      <p:sp>
        <p:nvSpPr>
          <p:cNvPr id="52" name="TextBox 51"/>
          <p:cNvSpPr txBox="1"/>
          <p:nvPr/>
        </p:nvSpPr>
        <p:spPr>
          <a:xfrm>
            <a:off x="3584514" y="5433536"/>
            <a:ext cx="301686" cy="369332"/>
          </a:xfrm>
          <a:prstGeom prst="rect">
            <a:avLst/>
          </a:prstGeom>
          <a:noFill/>
        </p:spPr>
        <p:txBody>
          <a:bodyPr wrap="none" rtlCol="0">
            <a:spAutoFit/>
          </a:bodyPr>
          <a:lstStyle/>
          <a:p>
            <a:r>
              <a:rPr lang="en-US" b="1" dirty="0" smtClean="0"/>
              <a:t>5</a:t>
            </a:r>
            <a:endParaRPr lang="en-US" b="1" dirty="0"/>
          </a:p>
        </p:txBody>
      </p:sp>
      <p:cxnSp>
        <p:nvCxnSpPr>
          <p:cNvPr id="53" name="Straight Connector 52"/>
          <p:cNvCxnSpPr>
            <a:stCxn id="48" idx="3"/>
            <a:endCxn id="49" idx="1"/>
          </p:cNvCxnSpPr>
          <p:nvPr/>
        </p:nvCxnSpPr>
        <p:spPr>
          <a:xfrm>
            <a:off x="3276600" y="3713202"/>
            <a:ext cx="7651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50" idx="0"/>
            <a:endCxn id="49" idx="2"/>
          </p:cNvCxnSpPr>
          <p:nvPr/>
        </p:nvCxnSpPr>
        <p:spPr>
          <a:xfrm flipV="1">
            <a:off x="3735357" y="3897868"/>
            <a:ext cx="457200" cy="5450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8" idx="2"/>
            <a:endCxn id="50" idx="0"/>
          </p:cNvCxnSpPr>
          <p:nvPr/>
        </p:nvCxnSpPr>
        <p:spPr>
          <a:xfrm>
            <a:off x="3125757" y="3897868"/>
            <a:ext cx="6096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9" idx="3"/>
            <a:endCxn id="51" idx="1"/>
          </p:cNvCxnSpPr>
          <p:nvPr/>
        </p:nvCxnSpPr>
        <p:spPr>
          <a:xfrm flipV="1">
            <a:off x="4343400" y="3332202"/>
            <a:ext cx="53651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50" idx="2"/>
            <a:endCxn id="52" idx="0"/>
          </p:cNvCxnSpPr>
          <p:nvPr/>
        </p:nvCxnSpPr>
        <p:spPr>
          <a:xfrm>
            <a:off x="3735357" y="4812268"/>
            <a:ext cx="0" cy="6212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3" idx="1"/>
            <a:endCxn id="50" idx="3"/>
          </p:cNvCxnSpPr>
          <p:nvPr/>
        </p:nvCxnSpPr>
        <p:spPr>
          <a:xfrm flipH="1" flipV="1">
            <a:off x="3886200" y="4627602"/>
            <a:ext cx="533400" cy="445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2" idx="3"/>
            <a:endCxn id="13" idx="1"/>
          </p:cNvCxnSpPr>
          <p:nvPr/>
        </p:nvCxnSpPr>
        <p:spPr>
          <a:xfrm flipV="1">
            <a:off x="3886200" y="5073134"/>
            <a:ext cx="5334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5" idx="3"/>
            <a:endCxn id="52" idx="1"/>
          </p:cNvCxnSpPr>
          <p:nvPr/>
        </p:nvCxnSpPr>
        <p:spPr>
          <a:xfrm>
            <a:off x="2968686" y="5073134"/>
            <a:ext cx="615828"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4" idx="3"/>
            <a:endCxn id="52" idx="1"/>
          </p:cNvCxnSpPr>
          <p:nvPr/>
        </p:nvCxnSpPr>
        <p:spPr>
          <a:xfrm flipV="1">
            <a:off x="2968686" y="5618202"/>
            <a:ext cx="615828" cy="293132"/>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8156514" y="2057400"/>
            <a:ext cx="301686" cy="369332"/>
          </a:xfrm>
          <a:prstGeom prst="rect">
            <a:avLst/>
          </a:prstGeom>
          <a:noFill/>
        </p:spPr>
        <p:txBody>
          <a:bodyPr wrap="none" rtlCol="0">
            <a:spAutoFit/>
          </a:bodyPr>
          <a:lstStyle/>
          <a:p>
            <a:r>
              <a:rPr lang="en-US" dirty="0" smtClean="0"/>
              <a:t>6</a:t>
            </a:r>
            <a:endParaRPr lang="en-US" dirty="0"/>
          </a:p>
        </p:txBody>
      </p:sp>
      <p:sp>
        <p:nvSpPr>
          <p:cNvPr id="74" name="TextBox 73"/>
          <p:cNvSpPr txBox="1"/>
          <p:nvPr/>
        </p:nvSpPr>
        <p:spPr>
          <a:xfrm>
            <a:off x="6403914" y="2895600"/>
            <a:ext cx="301686" cy="369332"/>
          </a:xfrm>
          <a:prstGeom prst="rect">
            <a:avLst/>
          </a:prstGeom>
          <a:noFill/>
        </p:spPr>
        <p:txBody>
          <a:bodyPr wrap="none" rtlCol="0">
            <a:spAutoFit/>
          </a:bodyPr>
          <a:lstStyle/>
          <a:p>
            <a:r>
              <a:rPr lang="en-US" dirty="0" smtClean="0"/>
              <a:t>7</a:t>
            </a:r>
            <a:endParaRPr lang="en-US" dirty="0"/>
          </a:p>
        </p:txBody>
      </p:sp>
      <p:sp>
        <p:nvSpPr>
          <p:cNvPr id="75" name="TextBox 74"/>
          <p:cNvSpPr txBox="1"/>
          <p:nvPr/>
        </p:nvSpPr>
        <p:spPr>
          <a:xfrm>
            <a:off x="6403914" y="2057400"/>
            <a:ext cx="301686" cy="369332"/>
          </a:xfrm>
          <a:prstGeom prst="rect">
            <a:avLst/>
          </a:prstGeom>
          <a:noFill/>
        </p:spPr>
        <p:txBody>
          <a:bodyPr wrap="none" rtlCol="0">
            <a:spAutoFit/>
          </a:bodyPr>
          <a:lstStyle/>
          <a:p>
            <a:r>
              <a:rPr lang="en-US" dirty="0" smtClean="0"/>
              <a:t>8</a:t>
            </a:r>
            <a:endParaRPr lang="en-US" dirty="0"/>
          </a:p>
        </p:txBody>
      </p:sp>
      <p:sp>
        <p:nvSpPr>
          <p:cNvPr id="77" name="TextBox 76"/>
          <p:cNvSpPr txBox="1"/>
          <p:nvPr/>
        </p:nvSpPr>
        <p:spPr>
          <a:xfrm>
            <a:off x="8232714" y="1066800"/>
            <a:ext cx="301686" cy="369332"/>
          </a:xfrm>
          <a:prstGeom prst="rect">
            <a:avLst/>
          </a:prstGeom>
          <a:noFill/>
        </p:spPr>
        <p:txBody>
          <a:bodyPr wrap="none" rtlCol="0">
            <a:spAutoFit/>
          </a:bodyPr>
          <a:lstStyle/>
          <a:p>
            <a:r>
              <a:rPr lang="en-US" dirty="0" smtClean="0"/>
              <a:t>2</a:t>
            </a:r>
            <a:endParaRPr lang="en-US" dirty="0"/>
          </a:p>
        </p:txBody>
      </p:sp>
      <p:sp>
        <p:nvSpPr>
          <p:cNvPr id="78" name="TextBox 77"/>
          <p:cNvSpPr txBox="1"/>
          <p:nvPr/>
        </p:nvSpPr>
        <p:spPr>
          <a:xfrm>
            <a:off x="7321428" y="1611868"/>
            <a:ext cx="301686" cy="369332"/>
          </a:xfrm>
          <a:prstGeom prst="rect">
            <a:avLst/>
          </a:prstGeom>
          <a:noFill/>
        </p:spPr>
        <p:txBody>
          <a:bodyPr wrap="none" rtlCol="0">
            <a:spAutoFit/>
          </a:bodyPr>
          <a:lstStyle/>
          <a:p>
            <a:r>
              <a:rPr lang="en-US" dirty="0" smtClean="0"/>
              <a:t>3</a:t>
            </a:r>
            <a:endParaRPr lang="en-US" dirty="0"/>
          </a:p>
        </p:txBody>
      </p:sp>
      <p:sp>
        <p:nvSpPr>
          <p:cNvPr id="80" name="TextBox 79"/>
          <p:cNvSpPr txBox="1"/>
          <p:nvPr/>
        </p:nvSpPr>
        <p:spPr>
          <a:xfrm>
            <a:off x="7321428" y="2602468"/>
            <a:ext cx="301686" cy="369332"/>
          </a:xfrm>
          <a:prstGeom prst="rect">
            <a:avLst/>
          </a:prstGeom>
          <a:noFill/>
        </p:spPr>
        <p:txBody>
          <a:bodyPr wrap="none" rtlCol="0">
            <a:spAutoFit/>
          </a:bodyPr>
          <a:lstStyle/>
          <a:p>
            <a:r>
              <a:rPr lang="en-US" dirty="0" smtClean="0"/>
              <a:t>5</a:t>
            </a:r>
            <a:endParaRPr lang="en-US" dirty="0"/>
          </a:p>
        </p:txBody>
      </p:sp>
      <p:cxnSp>
        <p:nvCxnSpPr>
          <p:cNvPr id="82" name="Straight Connector 81"/>
          <p:cNvCxnSpPr>
            <a:stCxn id="78" idx="0"/>
            <a:endCxn id="77" idx="1"/>
          </p:cNvCxnSpPr>
          <p:nvPr/>
        </p:nvCxnSpPr>
        <p:spPr>
          <a:xfrm flipV="1">
            <a:off x="7472271" y="1251466"/>
            <a:ext cx="760443" cy="360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78" idx="2"/>
            <a:endCxn id="80" idx="0"/>
          </p:cNvCxnSpPr>
          <p:nvPr/>
        </p:nvCxnSpPr>
        <p:spPr>
          <a:xfrm>
            <a:off x="7472271" y="1981200"/>
            <a:ext cx="0" cy="621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3" idx="1"/>
            <a:endCxn id="78" idx="3"/>
          </p:cNvCxnSpPr>
          <p:nvPr/>
        </p:nvCxnSpPr>
        <p:spPr>
          <a:xfrm flipH="1" flipV="1">
            <a:off x="7623114" y="1796534"/>
            <a:ext cx="533400" cy="445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0" idx="3"/>
            <a:endCxn id="73" idx="1"/>
          </p:cNvCxnSpPr>
          <p:nvPr/>
        </p:nvCxnSpPr>
        <p:spPr>
          <a:xfrm flipV="1">
            <a:off x="7623114" y="2242066"/>
            <a:ext cx="5334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75" idx="3"/>
            <a:endCxn id="80" idx="1"/>
          </p:cNvCxnSpPr>
          <p:nvPr/>
        </p:nvCxnSpPr>
        <p:spPr>
          <a:xfrm>
            <a:off x="6705600" y="2242066"/>
            <a:ext cx="615828"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3"/>
            <a:endCxn id="80" idx="1"/>
          </p:cNvCxnSpPr>
          <p:nvPr/>
        </p:nvCxnSpPr>
        <p:spPr>
          <a:xfrm flipV="1">
            <a:off x="6705600" y="2787134"/>
            <a:ext cx="615828" cy="293132"/>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143000" y="381000"/>
            <a:ext cx="889474" cy="369332"/>
          </a:xfrm>
          <a:prstGeom prst="rect">
            <a:avLst/>
          </a:prstGeom>
          <a:noFill/>
        </p:spPr>
        <p:txBody>
          <a:bodyPr wrap="none" rtlCol="0">
            <a:spAutoFit/>
          </a:bodyPr>
          <a:lstStyle/>
          <a:p>
            <a:r>
              <a:rPr lang="en-US" dirty="0" smtClean="0"/>
              <a:t>Group1</a:t>
            </a:r>
            <a:endParaRPr lang="en-US" dirty="0"/>
          </a:p>
        </p:txBody>
      </p:sp>
      <p:sp>
        <p:nvSpPr>
          <p:cNvPr id="92" name="TextBox 91"/>
          <p:cNvSpPr txBox="1"/>
          <p:nvPr/>
        </p:nvSpPr>
        <p:spPr>
          <a:xfrm>
            <a:off x="7035326" y="381000"/>
            <a:ext cx="889474" cy="369332"/>
          </a:xfrm>
          <a:prstGeom prst="rect">
            <a:avLst/>
          </a:prstGeom>
          <a:noFill/>
        </p:spPr>
        <p:txBody>
          <a:bodyPr wrap="none" rtlCol="0">
            <a:spAutoFit/>
          </a:bodyPr>
          <a:lstStyle/>
          <a:p>
            <a:r>
              <a:rPr lang="en-US" dirty="0" smtClean="0"/>
              <a:t>Group2</a:t>
            </a:r>
            <a:endParaRPr lang="en-US" dirty="0"/>
          </a:p>
        </p:txBody>
      </p:sp>
      <p:sp>
        <p:nvSpPr>
          <p:cNvPr id="93" name="TextBox 92"/>
          <p:cNvSpPr txBox="1"/>
          <p:nvPr/>
        </p:nvSpPr>
        <p:spPr>
          <a:xfrm>
            <a:off x="5486400" y="4343400"/>
            <a:ext cx="1324658" cy="923330"/>
          </a:xfrm>
          <a:prstGeom prst="rect">
            <a:avLst/>
          </a:prstGeom>
          <a:noFill/>
        </p:spPr>
        <p:txBody>
          <a:bodyPr wrap="none" rtlCol="0">
            <a:spAutoFit/>
          </a:bodyPr>
          <a:lstStyle/>
          <a:p>
            <a:pPr algn="ctr"/>
            <a:r>
              <a:rPr lang="en-US" dirty="0" smtClean="0">
                <a:solidFill>
                  <a:schemeClr val="tx2"/>
                </a:solidFill>
              </a:rPr>
              <a:t>Union</a:t>
            </a:r>
            <a:r>
              <a:rPr lang="en-US" dirty="0" smtClean="0"/>
              <a:t/>
            </a:r>
            <a:br>
              <a:rPr lang="en-US" dirty="0" smtClean="0"/>
            </a:br>
            <a:r>
              <a:rPr lang="en-US" dirty="0" smtClean="0"/>
              <a:t>and</a:t>
            </a:r>
            <a:br>
              <a:rPr lang="en-US" dirty="0" smtClean="0"/>
            </a:br>
            <a:r>
              <a:rPr lang="en-US" b="1" dirty="0" smtClean="0"/>
              <a:t>Intersection</a:t>
            </a:r>
            <a:endParaRPr lang="en-US" b="1" dirty="0"/>
          </a:p>
        </p:txBody>
      </p:sp>
      <p:sp>
        <p:nvSpPr>
          <p:cNvPr id="94" name="TextBox 93"/>
          <p:cNvSpPr txBox="1"/>
          <p:nvPr/>
        </p:nvSpPr>
        <p:spPr>
          <a:xfrm>
            <a:off x="4607117" y="6488668"/>
            <a:ext cx="4536883" cy="369332"/>
          </a:xfrm>
          <a:prstGeom prst="rect">
            <a:avLst/>
          </a:prstGeom>
          <a:noFill/>
        </p:spPr>
        <p:txBody>
          <a:bodyPr wrap="none" rtlCol="0">
            <a:spAutoFit/>
          </a:bodyPr>
          <a:lstStyle/>
          <a:p>
            <a:r>
              <a:rPr lang="en-US" i="1" dirty="0" smtClean="0"/>
              <a:t>Doesn’t work well with dense weighted graphs</a:t>
            </a:r>
            <a:endParaRPr lang="en-US"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76600" y="1981200"/>
          <a:ext cx="2565399" cy="2897505"/>
        </p:xfrm>
        <a:graphic>
          <a:graphicData uri="http://schemas.openxmlformats.org/drawingml/2006/table">
            <a:tbl>
              <a:tblPr/>
              <a:tblGrid>
                <a:gridCol w="945147"/>
                <a:gridCol w="810126"/>
                <a:gridCol w="810126"/>
              </a:tblGrid>
              <a:tr h="190500">
                <a:tc>
                  <a:txBody>
                    <a:bodyPr/>
                    <a:lstStyle/>
                    <a:p>
                      <a:pPr algn="ctr" fontAlgn="b"/>
                      <a:r>
                        <a:rPr lang="en-US" sz="1400" b="1" i="0" u="sng" strike="noStrike" dirty="0">
                          <a:solidFill>
                            <a:srgbClr val="000000"/>
                          </a:solidFill>
                          <a:latin typeface="Calibri"/>
                        </a:rPr>
                        <a:t>Frequency</a:t>
                      </a:r>
                    </a:p>
                  </a:txBody>
                  <a:tcPr marL="9525" marR="9525" marT="9525" marB="0" anchor="b">
                    <a:lnL>
                      <a:noFill/>
                    </a:lnL>
                    <a:lnR>
                      <a:noFill/>
                    </a:lnR>
                    <a:lnT>
                      <a:noFill/>
                    </a:lnT>
                    <a:lnB>
                      <a:noFill/>
                    </a:lnB>
                  </a:tcPr>
                </a:tc>
                <a:tc>
                  <a:txBody>
                    <a:bodyPr/>
                    <a:lstStyle/>
                    <a:p>
                      <a:pPr algn="ctr" fontAlgn="b"/>
                      <a:r>
                        <a:rPr lang="en-US" sz="1400" b="1" i="0" u="sng" strike="noStrike" dirty="0">
                          <a:solidFill>
                            <a:srgbClr val="000000"/>
                          </a:solidFill>
                          <a:latin typeface="Calibri"/>
                        </a:rPr>
                        <a:t> Concept1</a:t>
                      </a:r>
                    </a:p>
                  </a:txBody>
                  <a:tcPr marL="9525" marR="9525" marT="9525" marB="0" anchor="b">
                    <a:lnL>
                      <a:noFill/>
                    </a:lnL>
                    <a:lnR>
                      <a:noFill/>
                    </a:lnR>
                    <a:lnT>
                      <a:noFill/>
                    </a:lnT>
                    <a:lnB>
                      <a:noFill/>
                    </a:lnB>
                  </a:tcPr>
                </a:tc>
                <a:tc>
                  <a:txBody>
                    <a:bodyPr/>
                    <a:lstStyle/>
                    <a:p>
                      <a:pPr algn="ctr" fontAlgn="b"/>
                      <a:r>
                        <a:rPr lang="en-US" sz="1400" b="1" i="0" u="sng" strike="noStrike" dirty="0">
                          <a:solidFill>
                            <a:srgbClr val="000000"/>
                          </a:solidFill>
                          <a:latin typeface="Calibri"/>
                        </a:rPr>
                        <a:t> Concept2</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econ</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dev</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7</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self</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reliance</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dev</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con</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globla</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econ</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local</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econ</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soc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econ</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econ</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socialism</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finance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global</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global</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finance</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global</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impsm</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impsm</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global</a:t>
                      </a:r>
                    </a:p>
                  </a:txBody>
                  <a:tcPr marL="9525" marR="9525" marT="9525" marB="0" anchor="b">
                    <a:lnL>
                      <a:noFill/>
                    </a:lnL>
                    <a:lnR>
                      <a:noFill/>
                    </a:lnR>
                    <a:lnT>
                      <a:noFill/>
                    </a:lnT>
                    <a:lnB>
                      <a:noFill/>
                    </a:lnB>
                  </a:tcPr>
                </a:tc>
              </a:tr>
              <a:tr h="190500">
                <a:tc>
                  <a:txBody>
                    <a:bodyPr/>
                    <a:lstStyle/>
                    <a:p>
                      <a:pPr algn="ctr" fontAlgn="b"/>
                      <a:r>
                        <a:rPr lang="en-US" sz="1400" b="0" i="0" u="none" strike="noStrike" dirty="0">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latin typeface="Calibri"/>
                        </a:rPr>
                        <a:t>impsm</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invasion</a:t>
                      </a:r>
                    </a:p>
                  </a:txBody>
                  <a:tcPr marL="9525" marR="9525" marT="9525" marB="0" anchor="b">
                    <a:lnL>
                      <a:noFill/>
                    </a:lnL>
                    <a:lnR>
                      <a:noFill/>
                    </a:lnR>
                    <a:lnT>
                      <a:noFill/>
                    </a:lnT>
                    <a:lnB>
                      <a:noFill/>
                    </a:lnB>
                  </a:tcPr>
                </a:tc>
              </a:tr>
            </a:tbl>
          </a:graphicData>
        </a:graphic>
      </p:graphicFrame>
      <p:sp>
        <p:nvSpPr>
          <p:cNvPr id="3" name="Title 2"/>
          <p:cNvSpPr>
            <a:spLocks noGrp="1"/>
          </p:cNvSpPr>
          <p:nvPr>
            <p:ph type="title"/>
          </p:nvPr>
        </p:nvSpPr>
        <p:spPr/>
        <p:txBody>
          <a:bodyPr>
            <a:normAutofit fontScale="90000"/>
          </a:bodyPr>
          <a:lstStyle/>
          <a:p>
            <a:r>
              <a:rPr lang="en-US" dirty="0" smtClean="0"/>
              <a:t>Data structure of a weighted network:</a:t>
            </a:r>
            <a:endParaRPr lang="en-US" dirty="0"/>
          </a:p>
        </p:txBody>
      </p:sp>
      <p:sp>
        <p:nvSpPr>
          <p:cNvPr id="4" name="TextBox 3"/>
          <p:cNvSpPr txBox="1"/>
          <p:nvPr/>
        </p:nvSpPr>
        <p:spPr>
          <a:xfrm>
            <a:off x="1159743" y="5715000"/>
            <a:ext cx="6765057" cy="369332"/>
          </a:xfrm>
          <a:prstGeom prst="rect">
            <a:avLst/>
          </a:prstGeom>
          <a:noFill/>
        </p:spPr>
        <p:txBody>
          <a:bodyPr wrap="none" rtlCol="0">
            <a:spAutoFit/>
          </a:bodyPr>
          <a:lstStyle/>
          <a:p>
            <a:r>
              <a:rPr lang="en-US" dirty="0" smtClean="0">
                <a:solidFill>
                  <a:srgbClr val="0070C0"/>
                </a:solidFill>
              </a:rPr>
              <a:t>Is it significant that economic development was mentioned ten times?</a:t>
            </a:r>
            <a:endParaRPr lang="en-US"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0" y="1143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334000" y="17145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334000" y="2286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34000" y="28575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334000" y="34290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53200" y="11430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553200" y="17145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553200" y="22860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553200" y="28575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553200" y="3429000"/>
            <a:ext cx="533400" cy="533400"/>
          </a:xfrm>
          <a:prstGeom prst="ellipse">
            <a:avLst/>
          </a:prstGeom>
          <a:solidFill>
            <a:srgbClr val="C0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1" y="1295400"/>
            <a:ext cx="3733800" cy="923330"/>
          </a:xfrm>
          <a:prstGeom prst="rect">
            <a:avLst/>
          </a:prstGeom>
          <a:noFill/>
        </p:spPr>
        <p:txBody>
          <a:bodyPr wrap="square" rtlCol="0">
            <a:spAutoFit/>
          </a:bodyPr>
          <a:lstStyle/>
          <a:p>
            <a:r>
              <a:rPr lang="en-US" dirty="0" smtClean="0"/>
              <a:t>What is the probability of getting two blue balls from a random selection of five balls?</a:t>
            </a:r>
            <a:endParaRPr lang="en-US" dirty="0"/>
          </a:p>
        </p:txBody>
      </p:sp>
      <p:graphicFrame>
        <p:nvGraphicFramePr>
          <p:cNvPr id="13" name="Object 12"/>
          <p:cNvGraphicFramePr>
            <a:graphicFrameLocks noChangeAspect="1"/>
          </p:cNvGraphicFramePr>
          <p:nvPr/>
        </p:nvGraphicFramePr>
        <p:xfrm>
          <a:off x="1020763" y="2794000"/>
          <a:ext cx="3355975" cy="1955800"/>
        </p:xfrm>
        <a:graphic>
          <a:graphicData uri="http://schemas.openxmlformats.org/presentationml/2006/ole">
            <mc:AlternateContent xmlns:mc="http://schemas.openxmlformats.org/markup-compatibility/2006">
              <mc:Choice xmlns:v="urn:schemas-microsoft-com:vml" Requires="v">
                <p:oleObj spid="_x0000_s1027" name="Equation" r:id="rId3" imgW="1917360" imgH="1117440" progId="Equation.3">
                  <p:embed/>
                </p:oleObj>
              </mc:Choice>
              <mc:Fallback>
                <p:oleObj name="Equation" r:id="rId3" imgW="1917360" imgH="1117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763" y="2794000"/>
                        <a:ext cx="33559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General:</a:t>
            </a:r>
            <a:endParaRPr lang="en-US" dirty="0"/>
          </a:p>
        </p:txBody>
      </p:sp>
      <p:graphicFrame>
        <p:nvGraphicFramePr>
          <p:cNvPr id="3" name="Object 2"/>
          <p:cNvGraphicFramePr>
            <a:graphicFrameLocks noChangeAspect="1"/>
          </p:cNvGraphicFramePr>
          <p:nvPr/>
        </p:nvGraphicFramePr>
        <p:xfrm>
          <a:off x="1455738" y="1730375"/>
          <a:ext cx="5862637" cy="4029075"/>
        </p:xfrm>
        <a:graphic>
          <a:graphicData uri="http://schemas.openxmlformats.org/presentationml/2006/ole">
            <mc:AlternateContent xmlns:mc="http://schemas.openxmlformats.org/markup-compatibility/2006">
              <mc:Choice xmlns:v="urn:schemas-microsoft-com:vml" Requires="v">
                <p:oleObj spid="_x0000_s2051" name="Equation" r:id="rId3" imgW="3327120" imgH="2286000" progId="Equation.3">
                  <p:embed/>
                </p:oleObj>
              </mc:Choice>
              <mc:Fallback>
                <p:oleObj name="Equation" r:id="rId3" imgW="3327120" imgH="2286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1730375"/>
                        <a:ext cx="5862637" cy="402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1994-2001</a:t>
            </a:r>
            <a:endParaRPr lang="en-US" dirty="0"/>
          </a:p>
        </p:txBody>
      </p:sp>
      <p:grpSp>
        <p:nvGrpSpPr>
          <p:cNvPr id="3" name="Group 2"/>
          <p:cNvGrpSpPr>
            <a:grpSpLocks/>
          </p:cNvGrpSpPr>
          <p:nvPr/>
        </p:nvGrpSpPr>
        <p:grpSpPr bwMode="auto">
          <a:xfrm>
            <a:off x="457200" y="1371600"/>
            <a:ext cx="8229600" cy="5410200"/>
            <a:chOff x="457200" y="1066800"/>
            <a:chExt cx="8229600" cy="5410200"/>
          </a:xfrm>
        </p:grpSpPr>
        <p:pic>
          <p:nvPicPr>
            <p:cNvPr id="4" name="Picture 3" descr="\\max-fsrv.ad.syr.edu\cchoi01$\Desktop\Eigen_T-2.jpg"/>
            <p:cNvPicPr>
              <a:picLocks noChangeAspect="1" noChangeArrowheads="1"/>
            </p:cNvPicPr>
            <p:nvPr/>
          </p:nvPicPr>
          <p:blipFill>
            <a:blip r:embed="rId2" cstate="print"/>
            <a:srcRect/>
            <a:stretch>
              <a:fillRect/>
            </a:stretch>
          </p:blipFill>
          <p:spPr bwMode="auto">
            <a:xfrm>
              <a:off x="457200" y="1066800"/>
              <a:ext cx="8229600" cy="5410200"/>
            </a:xfrm>
            <a:prstGeom prst="rect">
              <a:avLst/>
            </a:prstGeom>
            <a:noFill/>
            <a:ln w="9525">
              <a:noFill/>
              <a:miter lim="800000"/>
              <a:headEnd/>
              <a:tailEnd/>
            </a:ln>
          </p:spPr>
        </p:pic>
        <p:grpSp>
          <p:nvGrpSpPr>
            <p:cNvPr id="5" name="Group 4"/>
            <p:cNvGrpSpPr>
              <a:grpSpLocks/>
            </p:cNvGrpSpPr>
            <p:nvPr/>
          </p:nvGrpSpPr>
          <p:grpSpPr bwMode="auto">
            <a:xfrm>
              <a:off x="1600200" y="1219200"/>
              <a:ext cx="6321425" cy="4495800"/>
              <a:chOff x="1600200" y="1219200"/>
              <a:chExt cx="6321425" cy="4495800"/>
            </a:xfrm>
          </p:grpSpPr>
          <p:sp>
            <p:nvSpPr>
              <p:cNvPr id="6" name="Oval 5"/>
              <p:cNvSpPr/>
              <p:nvPr/>
            </p:nvSpPr>
            <p:spPr>
              <a:xfrm>
                <a:off x="1905000" y="2438400"/>
                <a:ext cx="2209800" cy="2057400"/>
              </a:xfrm>
              <a:prstGeom prst="ellipse">
                <a:avLst/>
              </a:prstGeom>
              <a:noFill/>
              <a:ln w="444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7" name="Oval 6"/>
              <p:cNvSpPr/>
              <p:nvPr/>
            </p:nvSpPr>
            <p:spPr>
              <a:xfrm>
                <a:off x="2514600" y="3810000"/>
                <a:ext cx="2743200" cy="1905000"/>
              </a:xfrm>
              <a:prstGeom prst="ellipse">
                <a:avLst/>
              </a:prstGeom>
              <a:noFill/>
              <a:ln w="317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8" name="Oval 7"/>
              <p:cNvSpPr/>
              <p:nvPr/>
            </p:nvSpPr>
            <p:spPr>
              <a:xfrm rot="19759660">
                <a:off x="5043488" y="1370013"/>
                <a:ext cx="2878137" cy="3979862"/>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9" name="Oval 8"/>
              <p:cNvSpPr/>
              <p:nvPr/>
            </p:nvSpPr>
            <p:spPr>
              <a:xfrm>
                <a:off x="1600200" y="1219200"/>
                <a:ext cx="2362200" cy="11430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Applications</a:t>
            </a:r>
            <a:endParaRPr lang="en-US" dirty="0"/>
          </a:p>
        </p:txBody>
      </p:sp>
      <p:sp>
        <p:nvSpPr>
          <p:cNvPr id="3" name="Content Placeholder 2"/>
          <p:cNvSpPr>
            <a:spLocks noGrp="1"/>
          </p:cNvSpPr>
          <p:nvPr>
            <p:ph idx="1"/>
          </p:nvPr>
        </p:nvSpPr>
        <p:spPr/>
        <p:txBody>
          <a:bodyPr>
            <a:normAutofit/>
          </a:bodyPr>
          <a:lstStyle/>
          <a:p>
            <a:r>
              <a:rPr lang="en-US" sz="2000" dirty="0" smtClean="0"/>
              <a:t>Comparing knowledge or beliefs across groups </a:t>
            </a:r>
            <a:br>
              <a:rPr lang="en-US" sz="2000" dirty="0" smtClean="0"/>
            </a:br>
            <a:r>
              <a:rPr lang="en-US" sz="2000" dirty="0" smtClean="0"/>
              <a:t>(between-group analysis)</a:t>
            </a:r>
            <a:br>
              <a:rPr lang="en-US" sz="2000" dirty="0" smtClean="0"/>
            </a:br>
            <a:endParaRPr lang="en-US" sz="2000" dirty="0" smtClean="0"/>
          </a:p>
          <a:p>
            <a:r>
              <a:rPr lang="en-US" sz="2000" dirty="0" smtClean="0"/>
              <a:t>Examining change in knowledge or beliefs over time</a:t>
            </a:r>
            <a:br>
              <a:rPr lang="en-US" sz="2000" dirty="0" smtClean="0"/>
            </a:br>
            <a:r>
              <a:rPr lang="en-US" sz="2000" dirty="0" smtClean="0"/>
              <a:t>(within-group analysis – often diffusion models)</a:t>
            </a:r>
          </a:p>
          <a:p>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Additional Topics of Interest:</a:t>
            </a:r>
            <a:endParaRPr lang="en-US" dirty="0"/>
          </a:p>
        </p:txBody>
      </p:sp>
      <p:sp>
        <p:nvSpPr>
          <p:cNvPr id="4" name="Content Placeholder 3"/>
          <p:cNvSpPr>
            <a:spLocks noGrp="1"/>
          </p:cNvSpPr>
          <p:nvPr>
            <p:ph idx="1"/>
          </p:nvPr>
        </p:nvSpPr>
        <p:spPr/>
        <p:txBody>
          <a:bodyPr/>
          <a:lstStyle/>
          <a:p>
            <a:r>
              <a:rPr lang="en-US" sz="2000" dirty="0" smtClean="0"/>
              <a:t>Networks within networks (see </a:t>
            </a:r>
            <a:r>
              <a:rPr lang="en-US" sz="2000" dirty="0" err="1" smtClean="0"/>
              <a:t>Carley</a:t>
            </a:r>
            <a:r>
              <a:rPr lang="en-US" sz="2000" dirty="0" smtClean="0"/>
              <a:t> and </a:t>
            </a:r>
            <a:r>
              <a:rPr lang="en-US" sz="2000" dirty="0" err="1" smtClean="0"/>
              <a:t>Krackhardt</a:t>
            </a:r>
            <a:r>
              <a:rPr lang="en-US" sz="2000" dirty="0" smtClean="0"/>
              <a:t>, meta-network analysis)</a:t>
            </a:r>
          </a:p>
          <a:p>
            <a:pPr lvl="1"/>
            <a:r>
              <a:rPr lang="en-US" sz="1600" dirty="0" smtClean="0"/>
              <a:t>Within an organization there are social networks, resource networks, and knowledge networks – to understand one you need to understand others</a:t>
            </a:r>
            <a:br>
              <a:rPr lang="en-US" sz="1600" dirty="0" smtClean="0"/>
            </a:br>
            <a:endParaRPr lang="en-US" sz="1600" dirty="0" smtClean="0"/>
          </a:p>
          <a:p>
            <a:r>
              <a:rPr lang="en-US" sz="2000" dirty="0" smtClean="0"/>
              <a:t>Profiler Plus developed by Peg Hermann at Syracuse University</a:t>
            </a:r>
          </a:p>
          <a:p>
            <a:pPr lvl="1"/>
            <a:r>
              <a:rPr lang="en-US" sz="1600" dirty="0" smtClean="0"/>
              <a:t>Uses speeches to extract latent models of leadership style and predict behavior in specific circumstances</a:t>
            </a:r>
            <a:br>
              <a:rPr lang="en-US" sz="1600" dirty="0" smtClean="0"/>
            </a:br>
            <a:endParaRPr lang="en-US" sz="1600" dirty="0" smtClean="0"/>
          </a:p>
          <a:p>
            <a:r>
              <a:rPr lang="en-US" sz="2000" dirty="0" smtClean="0"/>
              <a:t>Advanced content analysis by Gary King and colleagues at Harvard </a:t>
            </a:r>
          </a:p>
          <a:p>
            <a:pPr lvl="1"/>
            <a:r>
              <a:rPr lang="en-US" sz="1600" dirty="0" smtClean="0"/>
              <a:t>Semi-automated method for processing very large collections of text</a:t>
            </a:r>
          </a:p>
          <a:p>
            <a:pPr>
              <a:buNone/>
            </a:pPr>
            <a:endParaRPr lang="en-US"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ctrTitle"/>
          </p:nvPr>
        </p:nvSpPr>
        <p:spPr/>
        <p:txBody>
          <a:bodyPr/>
          <a:lstStyle/>
          <a:p>
            <a:r>
              <a:rPr lang="en-US" dirty="0" smtClean="0">
                <a:solidFill>
                  <a:schemeClr val="bg1"/>
                </a:solidFill>
                <a:latin typeface="Times New Roman" pitchFamily="18" charset="0"/>
                <a:cs typeface="Times New Roman" pitchFamily="18" charset="0"/>
              </a:rPr>
              <a:t>jdlecy@gsu.edu</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953BAF0-9579-42B3-B979-30EFD986705E}" type="slidenum">
              <a:rPr lang="en-US" smtClean="0"/>
              <a:pPr/>
              <a:t>31</a:t>
            </a:fld>
            <a:endParaRPr lang="en-US"/>
          </a:p>
        </p:txBody>
      </p:sp>
      <p:pic>
        <p:nvPicPr>
          <p:cNvPr id="6" name="Picture 6" descr="Georgia State Univers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4953000"/>
            <a:ext cx="2552222" cy="850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590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61018" y="4445139"/>
            <a:ext cx="8221964" cy="2260461"/>
            <a:chOff x="461018" y="2006739"/>
            <a:chExt cx="8221964" cy="2260461"/>
          </a:xfrm>
        </p:grpSpPr>
        <p:grpSp>
          <p:nvGrpSpPr>
            <p:cNvPr id="3" name="Group 9"/>
            <p:cNvGrpSpPr/>
            <p:nvPr/>
          </p:nvGrpSpPr>
          <p:grpSpPr>
            <a:xfrm>
              <a:off x="685800" y="3200400"/>
              <a:ext cx="7696200" cy="1066800"/>
              <a:chOff x="685800" y="3200400"/>
              <a:chExt cx="7696200" cy="1066800"/>
            </a:xfrm>
          </p:grpSpPr>
          <p:sp>
            <p:nvSpPr>
              <p:cNvPr id="16" name="Rounded Rectangle 5"/>
              <p:cNvSpPr/>
              <p:nvPr/>
            </p:nvSpPr>
            <p:spPr>
              <a:xfrm>
                <a:off x="685800" y="3200400"/>
                <a:ext cx="1676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Self-Reliance Ideology (</a:t>
                </a:r>
                <a:r>
                  <a:rPr lang="en-US" dirty="0" err="1" smtClean="0"/>
                  <a:t>Juche</a:t>
                </a:r>
                <a:r>
                  <a:rPr lang="en-US" dirty="0" smtClean="0"/>
                  <a:t>)</a:t>
                </a:r>
                <a:endParaRPr lang="en-US" dirty="0"/>
              </a:p>
            </p:txBody>
          </p:sp>
          <p:sp>
            <p:nvSpPr>
              <p:cNvPr id="17" name="Rounded Rectangle 6"/>
              <p:cNvSpPr/>
              <p:nvPr/>
            </p:nvSpPr>
            <p:spPr>
              <a:xfrm>
                <a:off x="2692400" y="3200400"/>
                <a:ext cx="1676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Economic Collapse and Arduous March</a:t>
                </a:r>
                <a:endParaRPr lang="en-US" dirty="0"/>
              </a:p>
            </p:txBody>
          </p:sp>
          <p:sp>
            <p:nvSpPr>
              <p:cNvPr id="18" name="Rounded Rectangle 7"/>
              <p:cNvSpPr/>
              <p:nvPr/>
            </p:nvSpPr>
            <p:spPr>
              <a:xfrm>
                <a:off x="4699000" y="3200400"/>
                <a:ext cx="1676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Liberalization of Socialist System</a:t>
                </a:r>
                <a:endParaRPr lang="en-US" dirty="0"/>
              </a:p>
            </p:txBody>
          </p:sp>
          <p:sp>
            <p:nvSpPr>
              <p:cNvPr id="19" name="Rounded Rectangle 8"/>
              <p:cNvSpPr/>
              <p:nvPr/>
            </p:nvSpPr>
            <p:spPr>
              <a:xfrm>
                <a:off x="6705600" y="3200400"/>
                <a:ext cx="1676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Development Through Military Buildup</a:t>
                </a:r>
                <a:endParaRPr lang="en-US" dirty="0"/>
              </a:p>
            </p:txBody>
          </p:sp>
        </p:grpSp>
        <p:grpSp>
          <p:nvGrpSpPr>
            <p:cNvPr id="4" name="Group 11"/>
            <p:cNvGrpSpPr/>
            <p:nvPr/>
          </p:nvGrpSpPr>
          <p:grpSpPr>
            <a:xfrm>
              <a:off x="461018" y="2006739"/>
              <a:ext cx="2222152" cy="888861"/>
              <a:chOff x="3817" y="355668"/>
              <a:chExt cx="2222152" cy="888861"/>
            </a:xfrm>
          </p:grpSpPr>
          <p:sp>
            <p:nvSpPr>
              <p:cNvPr id="14" name="Chevron 13"/>
              <p:cNvSpPr/>
              <p:nvPr/>
            </p:nvSpPr>
            <p:spPr>
              <a:xfrm>
                <a:off x="3817" y="355668"/>
                <a:ext cx="2222152" cy="88886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hevron 4"/>
              <p:cNvSpPr/>
              <p:nvPr/>
            </p:nvSpPr>
            <p:spPr>
              <a:xfrm>
                <a:off x="448248" y="355668"/>
                <a:ext cx="1333291" cy="888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- 1993</a:t>
                </a:r>
                <a:endParaRPr lang="en-US" sz="2000" kern="1200" dirty="0"/>
              </a:p>
            </p:txBody>
          </p:sp>
        </p:grpSp>
        <p:grpSp>
          <p:nvGrpSpPr>
            <p:cNvPr id="5" name="Group 12"/>
            <p:cNvGrpSpPr/>
            <p:nvPr/>
          </p:nvGrpSpPr>
          <p:grpSpPr>
            <a:xfrm>
              <a:off x="2460955" y="2006739"/>
              <a:ext cx="2222152" cy="888861"/>
              <a:chOff x="2003754" y="355668"/>
              <a:chExt cx="2222152" cy="888861"/>
            </a:xfrm>
          </p:grpSpPr>
          <p:sp>
            <p:nvSpPr>
              <p:cNvPr id="12" name="Chevron 11"/>
              <p:cNvSpPr/>
              <p:nvPr/>
            </p:nvSpPr>
            <p:spPr>
              <a:xfrm>
                <a:off x="2003754" y="355668"/>
                <a:ext cx="2222152" cy="88886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Chevron 6"/>
              <p:cNvSpPr/>
              <p:nvPr/>
            </p:nvSpPr>
            <p:spPr>
              <a:xfrm>
                <a:off x="2448185" y="355668"/>
                <a:ext cx="1333291" cy="888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1994 - 2001</a:t>
                </a:r>
                <a:endParaRPr lang="en-US" sz="2000" kern="1200" dirty="0"/>
              </a:p>
            </p:txBody>
          </p:sp>
        </p:grpSp>
        <p:grpSp>
          <p:nvGrpSpPr>
            <p:cNvPr id="6" name="Group 13"/>
            <p:cNvGrpSpPr/>
            <p:nvPr/>
          </p:nvGrpSpPr>
          <p:grpSpPr>
            <a:xfrm>
              <a:off x="4460893" y="2006739"/>
              <a:ext cx="2222152" cy="888861"/>
              <a:chOff x="4003692" y="355668"/>
              <a:chExt cx="2222152" cy="888861"/>
            </a:xfrm>
          </p:grpSpPr>
          <p:sp>
            <p:nvSpPr>
              <p:cNvPr id="10" name="Chevron 9"/>
              <p:cNvSpPr/>
              <p:nvPr/>
            </p:nvSpPr>
            <p:spPr>
              <a:xfrm>
                <a:off x="4003692" y="355668"/>
                <a:ext cx="2222152" cy="88886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vron 8"/>
              <p:cNvSpPr/>
              <p:nvPr/>
            </p:nvSpPr>
            <p:spPr>
              <a:xfrm>
                <a:off x="4448123" y="355668"/>
                <a:ext cx="1333291" cy="888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2002 - 2005</a:t>
                </a:r>
                <a:endParaRPr lang="en-US" sz="2000" kern="1200" dirty="0"/>
              </a:p>
            </p:txBody>
          </p:sp>
        </p:grpSp>
        <p:grpSp>
          <p:nvGrpSpPr>
            <p:cNvPr id="7" name="Group 14"/>
            <p:cNvGrpSpPr/>
            <p:nvPr/>
          </p:nvGrpSpPr>
          <p:grpSpPr>
            <a:xfrm>
              <a:off x="6460830" y="2006739"/>
              <a:ext cx="2222152" cy="888861"/>
              <a:chOff x="6003629" y="355668"/>
              <a:chExt cx="2222152" cy="888861"/>
            </a:xfrm>
          </p:grpSpPr>
          <p:sp>
            <p:nvSpPr>
              <p:cNvPr id="8" name="Chevron 7"/>
              <p:cNvSpPr/>
              <p:nvPr/>
            </p:nvSpPr>
            <p:spPr>
              <a:xfrm>
                <a:off x="6003629" y="355668"/>
                <a:ext cx="2222152" cy="88886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10"/>
              <p:cNvSpPr/>
              <p:nvPr/>
            </p:nvSpPr>
            <p:spPr>
              <a:xfrm>
                <a:off x="6448060" y="355668"/>
                <a:ext cx="1333291" cy="888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2006 - Present</a:t>
                </a:r>
                <a:endParaRPr lang="en-US" sz="2000" kern="1200" dirty="0"/>
              </a:p>
            </p:txBody>
          </p:sp>
        </p:grpSp>
      </p:grpSp>
      <p:sp>
        <p:nvSpPr>
          <p:cNvPr id="1025" name="Rectangle 1"/>
          <p:cNvSpPr>
            <a:spLocks noChangeArrowheads="1"/>
          </p:cNvSpPr>
          <p:nvPr/>
        </p:nvSpPr>
        <p:spPr bwMode="auto">
          <a:xfrm>
            <a:off x="457200" y="381000"/>
            <a:ext cx="7543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Garamond" pitchFamily="18" charset="0"/>
                <a:ea typeface="Times New Roman" pitchFamily="18" charset="0"/>
                <a:cs typeface="Arial" pitchFamily="34" charset="0"/>
              </a:rPr>
              <a:t>Choi</a:t>
            </a:r>
            <a:r>
              <a:rPr kumimoji="0" lang="en-US" sz="1600" b="1" i="0" u="none" strike="noStrike" cap="none" normalizeH="0" baseline="0" dirty="0" smtClean="0">
                <a:ln>
                  <a:noFill/>
                </a:ln>
                <a:solidFill>
                  <a:schemeClr val="tx1"/>
                </a:solidFill>
                <a:effectLst/>
                <a:latin typeface="Garamond" pitchFamily="18" charset="0"/>
                <a:ea typeface="Times New Roman" pitchFamily="18" charset="0"/>
                <a:cs typeface="Arial" pitchFamily="34" charset="0"/>
              </a:rPr>
              <a:t>, C., </a:t>
            </a:r>
            <a:r>
              <a:rPr kumimoji="0" lang="en-US" sz="1600" b="1" i="0" u="none" strike="noStrike" cap="none" normalizeH="0" baseline="0" dirty="0" err="1" smtClean="0">
                <a:ln>
                  <a:noFill/>
                </a:ln>
                <a:solidFill>
                  <a:schemeClr val="tx1"/>
                </a:solidFill>
                <a:effectLst/>
                <a:latin typeface="Garamond" pitchFamily="18" charset="0"/>
                <a:ea typeface="Times New Roman" pitchFamily="18" charset="0"/>
                <a:cs typeface="Arial" pitchFamily="34" charset="0"/>
              </a:rPr>
              <a:t>Lecy</a:t>
            </a:r>
            <a:r>
              <a:rPr kumimoji="0" lang="en-US" sz="1600" b="1" i="0" u="none" strike="noStrike" cap="none" normalizeH="0" baseline="0" dirty="0" smtClean="0">
                <a:ln>
                  <a:noFill/>
                </a:ln>
                <a:solidFill>
                  <a:schemeClr val="tx1"/>
                </a:solidFill>
                <a:effectLst/>
                <a:latin typeface="Garamond" pitchFamily="18" charset="0"/>
                <a:ea typeface="Times New Roman" pitchFamily="18" charset="0"/>
                <a:cs typeface="Arial" pitchFamily="34" charset="0"/>
              </a:rPr>
              <a:t>, J.  “A Semantic Network Analysis of Economic Policy Regime Changes in North Korea from the Mid 1980s to 2009.”  </a:t>
            </a:r>
            <a:r>
              <a:rPr kumimoji="0" lang="en-US" sz="1600" b="1" i="1" u="none" strike="noStrike" cap="none" normalizeH="0" baseline="0" dirty="0" smtClean="0">
                <a:ln>
                  <a:noFill/>
                </a:ln>
                <a:solidFill>
                  <a:schemeClr val="tx1"/>
                </a:solidFill>
                <a:effectLst/>
                <a:latin typeface="Garamond" pitchFamily="18" charset="0"/>
                <a:ea typeface="Times New Roman" pitchFamily="18" charset="0"/>
                <a:cs typeface="Arial" pitchFamily="34" charset="0"/>
              </a:rPr>
              <a:t>Governance</a:t>
            </a:r>
            <a:r>
              <a:rPr kumimoji="0" lang="en-US" sz="1600" b="1" i="0" u="none" strike="noStrike" cap="none" normalizeH="0" baseline="0" dirty="0" smtClean="0">
                <a:ln>
                  <a:noFill/>
                </a:ln>
                <a:solidFill>
                  <a:schemeClr val="tx1"/>
                </a:solidFill>
                <a:effectLst/>
                <a:latin typeface="Garamond" pitchFamily="18" charset="0"/>
                <a:ea typeface="Times New Roman" pitchFamily="18" charset="0"/>
                <a:cs typeface="Arial" pitchFamily="34" charset="0"/>
              </a:rPr>
              <a:t>, forthcoming.</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p:nvPr/>
        </p:nvSpPr>
        <p:spPr>
          <a:xfrm>
            <a:off x="914400" y="1676400"/>
            <a:ext cx="5444504" cy="369332"/>
          </a:xfrm>
          <a:prstGeom prst="rect">
            <a:avLst/>
          </a:prstGeom>
        </p:spPr>
        <p:txBody>
          <a:bodyPr wrap="none">
            <a:spAutoFit/>
          </a:bodyPr>
          <a:lstStyle/>
          <a:p>
            <a:r>
              <a:rPr lang="en-US" i="1" dirty="0" err="1"/>
              <a:t>Kyongje</a:t>
            </a:r>
            <a:r>
              <a:rPr lang="en-US" i="1" dirty="0"/>
              <a:t> </a:t>
            </a:r>
            <a:r>
              <a:rPr lang="en-US" i="1" dirty="0" err="1" smtClean="0"/>
              <a:t>Yongu</a:t>
            </a:r>
            <a:r>
              <a:rPr lang="en-US" dirty="0" smtClean="0"/>
              <a:t> journal of North Korean economic policy </a:t>
            </a:r>
            <a:endParaRPr lang="en-US" dirty="0"/>
          </a:p>
        </p:txBody>
      </p:sp>
      <p:graphicFrame>
        <p:nvGraphicFramePr>
          <p:cNvPr id="22" name="Table 21"/>
          <p:cNvGraphicFramePr>
            <a:graphicFrameLocks noGrp="1"/>
          </p:cNvGraphicFramePr>
          <p:nvPr/>
        </p:nvGraphicFramePr>
        <p:xfrm>
          <a:off x="1143000" y="2286000"/>
          <a:ext cx="5424166" cy="548640"/>
        </p:xfrm>
        <a:graphic>
          <a:graphicData uri="http://schemas.openxmlformats.org/drawingml/2006/table">
            <a:tbl>
              <a:tblPr/>
              <a:tblGrid>
                <a:gridCol w="602020"/>
                <a:gridCol w="344439"/>
                <a:gridCol w="344439"/>
                <a:gridCol w="344439"/>
                <a:gridCol w="344439"/>
                <a:gridCol w="344439"/>
                <a:gridCol w="344439"/>
                <a:gridCol w="344439"/>
                <a:gridCol w="344439"/>
                <a:gridCol w="344439"/>
                <a:gridCol w="344439"/>
                <a:gridCol w="344439"/>
                <a:gridCol w="344439"/>
                <a:gridCol w="344439"/>
                <a:gridCol w="344439"/>
              </a:tblGrid>
              <a:tr h="161925">
                <a:tc>
                  <a:txBody>
                    <a:bodyPr/>
                    <a:lstStyle/>
                    <a:p>
                      <a:pPr marL="0" marR="0" algn="just">
                        <a:lnSpc>
                          <a:spcPct val="150000"/>
                        </a:lnSpc>
                        <a:spcBef>
                          <a:spcPts val="0"/>
                        </a:spcBef>
                        <a:spcAft>
                          <a:spcPts val="0"/>
                        </a:spcAft>
                      </a:pPr>
                      <a:r>
                        <a:rPr lang="en-US" sz="1200" b="1" dirty="0">
                          <a:solidFill>
                            <a:srgbClr val="000000"/>
                          </a:solidFill>
                          <a:latin typeface="Calibri"/>
                          <a:ea typeface="Times New Roman"/>
                          <a:cs typeface="Times New Roman"/>
                        </a:rPr>
                        <a:t> Year</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86</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87</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88</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dirty="0">
                          <a:solidFill>
                            <a:srgbClr val="000000"/>
                          </a:solidFill>
                          <a:latin typeface="Calibri"/>
                          <a:ea typeface="Times New Roman"/>
                          <a:cs typeface="Times New Roman"/>
                        </a:rPr>
                        <a:t>89</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90</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91</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92</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93</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94</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95</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96</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97</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98</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99</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Count</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18</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34</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35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47</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63</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60</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63</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59</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63</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61</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60</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57</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58</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dirty="0">
                          <a:solidFill>
                            <a:srgbClr val="000000"/>
                          </a:solidFill>
                          <a:latin typeface="Calibri"/>
                          <a:ea typeface="Times New Roman"/>
                          <a:cs typeface="Times New Roman"/>
                        </a:rPr>
                        <a:t>62</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3" name="Table 22"/>
          <p:cNvGraphicFramePr>
            <a:graphicFrameLocks noGrp="1"/>
          </p:cNvGraphicFramePr>
          <p:nvPr/>
        </p:nvGraphicFramePr>
        <p:xfrm>
          <a:off x="1143000" y="3124200"/>
          <a:ext cx="4618994" cy="548640"/>
        </p:xfrm>
        <a:graphic>
          <a:graphicData uri="http://schemas.openxmlformats.org/drawingml/2006/table">
            <a:tbl>
              <a:tblPr/>
              <a:tblGrid>
                <a:gridCol w="581351"/>
                <a:gridCol w="332614"/>
                <a:gridCol w="332614"/>
                <a:gridCol w="332614"/>
                <a:gridCol w="332614"/>
                <a:gridCol w="332614"/>
                <a:gridCol w="332614"/>
                <a:gridCol w="332614"/>
                <a:gridCol w="332614"/>
                <a:gridCol w="332614"/>
                <a:gridCol w="420105"/>
                <a:gridCol w="624012"/>
              </a:tblGrid>
              <a:tr h="161925">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 Year</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00</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01</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02</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03</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04</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05</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06</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07</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08</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09</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b="1">
                          <a:solidFill>
                            <a:srgbClr val="000000"/>
                          </a:solidFill>
                          <a:latin typeface="Calibri"/>
                          <a:ea typeface="Times New Roman"/>
                          <a:cs typeface="Times New Roman"/>
                        </a:rPr>
                        <a:t>TOTAL</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Count</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65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70</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71</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85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79</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84</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86</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88</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89</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a:solidFill>
                            <a:srgbClr val="000000"/>
                          </a:solidFill>
                          <a:latin typeface="Calibri"/>
                          <a:ea typeface="Times New Roman"/>
                          <a:cs typeface="Times New Roman"/>
                        </a:rPr>
                        <a:t>101</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200" dirty="0">
                          <a:solidFill>
                            <a:srgbClr val="000000"/>
                          </a:solidFill>
                          <a:latin typeface="Calibri"/>
                          <a:ea typeface="Times New Roman"/>
                          <a:cs typeface="Times New Roman"/>
                        </a:rPr>
                        <a:t>1558</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642143" y="1716087"/>
            <a:ext cx="7859713" cy="5218113"/>
            <a:chOff x="533400" y="1066800"/>
            <a:chExt cx="7860423" cy="5217680"/>
          </a:xfrm>
        </p:grpSpPr>
        <p:pic>
          <p:nvPicPr>
            <p:cNvPr id="3" name="Picture 2" descr="\\max-fsrv.ad.syr.edu\cchoi01$\Desktop\Eigen_T-1.jpg"/>
            <p:cNvPicPr>
              <a:picLocks noChangeAspect="1" noChangeArrowheads="1"/>
            </p:cNvPicPr>
            <p:nvPr/>
          </p:nvPicPr>
          <p:blipFill>
            <a:blip r:embed="rId2" cstate="print"/>
            <a:srcRect/>
            <a:stretch>
              <a:fillRect/>
            </a:stretch>
          </p:blipFill>
          <p:spPr bwMode="auto">
            <a:xfrm>
              <a:off x="533400" y="1066800"/>
              <a:ext cx="7772400" cy="5217680"/>
            </a:xfrm>
            <a:prstGeom prst="rect">
              <a:avLst/>
            </a:prstGeom>
            <a:noFill/>
            <a:ln w="9525">
              <a:noFill/>
              <a:miter lim="800000"/>
              <a:headEnd/>
              <a:tailEnd/>
            </a:ln>
          </p:spPr>
        </p:pic>
        <p:sp>
          <p:nvSpPr>
            <p:cNvPr id="4" name="Oval 3"/>
            <p:cNvSpPr/>
            <p:nvPr/>
          </p:nvSpPr>
          <p:spPr>
            <a:xfrm rot="888501">
              <a:off x="4508859" y="1077912"/>
              <a:ext cx="3884964" cy="2535027"/>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5" name="Oval 4"/>
            <p:cNvSpPr/>
            <p:nvPr/>
          </p:nvSpPr>
          <p:spPr>
            <a:xfrm rot="20725464">
              <a:off x="604844" y="2976405"/>
              <a:ext cx="4451752" cy="2531852"/>
            </a:xfrm>
            <a:prstGeom prst="ellipse">
              <a:avLst/>
            </a:prstGeom>
            <a:noFill/>
            <a:ln w="444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grpSp>
      <p:sp>
        <p:nvSpPr>
          <p:cNvPr id="6" name="Title 5"/>
          <p:cNvSpPr>
            <a:spLocks noGrp="1"/>
          </p:cNvSpPr>
          <p:nvPr>
            <p:ph type="title"/>
          </p:nvPr>
        </p:nvSpPr>
        <p:spPr/>
        <p:txBody>
          <a:bodyPr/>
          <a:lstStyle/>
          <a:p>
            <a:r>
              <a:rPr lang="en-US" dirty="0" smtClean="0"/>
              <a:t>1986-1993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1994-2001</a:t>
            </a:r>
            <a:endParaRPr lang="en-US" dirty="0"/>
          </a:p>
        </p:txBody>
      </p:sp>
      <p:grpSp>
        <p:nvGrpSpPr>
          <p:cNvPr id="3" name="Group 2"/>
          <p:cNvGrpSpPr>
            <a:grpSpLocks/>
          </p:cNvGrpSpPr>
          <p:nvPr/>
        </p:nvGrpSpPr>
        <p:grpSpPr bwMode="auto">
          <a:xfrm>
            <a:off x="457200" y="1371600"/>
            <a:ext cx="8229600" cy="5410200"/>
            <a:chOff x="457200" y="1066800"/>
            <a:chExt cx="8229600" cy="5410200"/>
          </a:xfrm>
        </p:grpSpPr>
        <p:pic>
          <p:nvPicPr>
            <p:cNvPr id="4" name="Picture 3" descr="\\max-fsrv.ad.syr.edu\cchoi01$\Desktop\Eigen_T-2.jpg"/>
            <p:cNvPicPr>
              <a:picLocks noChangeAspect="1" noChangeArrowheads="1"/>
            </p:cNvPicPr>
            <p:nvPr/>
          </p:nvPicPr>
          <p:blipFill>
            <a:blip r:embed="rId2" cstate="print"/>
            <a:srcRect/>
            <a:stretch>
              <a:fillRect/>
            </a:stretch>
          </p:blipFill>
          <p:spPr bwMode="auto">
            <a:xfrm>
              <a:off x="457200" y="1066800"/>
              <a:ext cx="8229600" cy="5410200"/>
            </a:xfrm>
            <a:prstGeom prst="rect">
              <a:avLst/>
            </a:prstGeom>
            <a:noFill/>
            <a:ln w="9525">
              <a:noFill/>
              <a:miter lim="800000"/>
              <a:headEnd/>
              <a:tailEnd/>
            </a:ln>
          </p:spPr>
        </p:pic>
        <p:grpSp>
          <p:nvGrpSpPr>
            <p:cNvPr id="5" name="Group 4"/>
            <p:cNvGrpSpPr>
              <a:grpSpLocks/>
            </p:cNvGrpSpPr>
            <p:nvPr/>
          </p:nvGrpSpPr>
          <p:grpSpPr bwMode="auto">
            <a:xfrm>
              <a:off x="1600200" y="1219200"/>
              <a:ext cx="6321425" cy="4495800"/>
              <a:chOff x="1600200" y="1219200"/>
              <a:chExt cx="6321425" cy="4495800"/>
            </a:xfrm>
          </p:grpSpPr>
          <p:sp>
            <p:nvSpPr>
              <p:cNvPr id="6" name="Oval 5"/>
              <p:cNvSpPr/>
              <p:nvPr/>
            </p:nvSpPr>
            <p:spPr>
              <a:xfrm>
                <a:off x="1905000" y="2438400"/>
                <a:ext cx="2209800" cy="2057400"/>
              </a:xfrm>
              <a:prstGeom prst="ellipse">
                <a:avLst/>
              </a:prstGeom>
              <a:noFill/>
              <a:ln w="444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7" name="Oval 6"/>
              <p:cNvSpPr/>
              <p:nvPr/>
            </p:nvSpPr>
            <p:spPr>
              <a:xfrm>
                <a:off x="2514600" y="3810000"/>
                <a:ext cx="2743200" cy="1905000"/>
              </a:xfrm>
              <a:prstGeom prst="ellipse">
                <a:avLst/>
              </a:prstGeom>
              <a:noFill/>
              <a:ln w="317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8" name="Oval 7"/>
              <p:cNvSpPr/>
              <p:nvPr/>
            </p:nvSpPr>
            <p:spPr>
              <a:xfrm rot="19759660">
                <a:off x="5043488" y="1370013"/>
                <a:ext cx="2878137" cy="3979862"/>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9" name="Oval 8"/>
              <p:cNvSpPr/>
              <p:nvPr/>
            </p:nvSpPr>
            <p:spPr>
              <a:xfrm>
                <a:off x="1600200" y="1219200"/>
                <a:ext cx="2362200" cy="11430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2002-2005</a:t>
            </a:r>
            <a:endParaRPr lang="en-US" dirty="0"/>
          </a:p>
        </p:txBody>
      </p:sp>
      <p:grpSp>
        <p:nvGrpSpPr>
          <p:cNvPr id="3" name="Group 2"/>
          <p:cNvGrpSpPr>
            <a:grpSpLocks/>
          </p:cNvGrpSpPr>
          <p:nvPr/>
        </p:nvGrpSpPr>
        <p:grpSpPr bwMode="auto">
          <a:xfrm>
            <a:off x="414337" y="1295400"/>
            <a:ext cx="8315325" cy="5410200"/>
            <a:chOff x="371596" y="1143000"/>
            <a:chExt cx="8315204" cy="5410200"/>
          </a:xfrm>
        </p:grpSpPr>
        <p:pic>
          <p:nvPicPr>
            <p:cNvPr id="4" name="Picture 3" descr="\\max-fsrv.ad.syr.edu\cchoi01$\Desktop\Eigen_T-3.jpg"/>
            <p:cNvPicPr>
              <a:picLocks noChangeAspect="1" noChangeArrowheads="1"/>
            </p:cNvPicPr>
            <p:nvPr/>
          </p:nvPicPr>
          <p:blipFill>
            <a:blip r:embed="rId2" cstate="print"/>
            <a:srcRect/>
            <a:stretch>
              <a:fillRect/>
            </a:stretch>
          </p:blipFill>
          <p:spPr bwMode="auto">
            <a:xfrm>
              <a:off x="381000" y="1143000"/>
              <a:ext cx="8305800" cy="5410200"/>
            </a:xfrm>
            <a:prstGeom prst="rect">
              <a:avLst/>
            </a:prstGeom>
            <a:noFill/>
            <a:ln w="9525">
              <a:noFill/>
              <a:miter lim="800000"/>
              <a:headEnd/>
              <a:tailEnd/>
            </a:ln>
          </p:spPr>
        </p:pic>
        <p:sp>
          <p:nvSpPr>
            <p:cNvPr id="5" name="Oval 4"/>
            <p:cNvSpPr/>
            <p:nvPr/>
          </p:nvSpPr>
          <p:spPr>
            <a:xfrm rot="16503654">
              <a:off x="818451" y="1610545"/>
              <a:ext cx="2655888" cy="35495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6" name="Oval 5"/>
            <p:cNvSpPr/>
            <p:nvPr/>
          </p:nvSpPr>
          <p:spPr>
            <a:xfrm>
              <a:off x="3124281" y="2667000"/>
              <a:ext cx="2590762" cy="2514600"/>
            </a:xfrm>
            <a:prstGeom prst="ellipse">
              <a:avLst/>
            </a:prstGeom>
            <a:noFill/>
            <a:ln w="444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7" name="Oval 6"/>
            <p:cNvSpPr/>
            <p:nvPr/>
          </p:nvSpPr>
          <p:spPr>
            <a:xfrm rot="923031">
              <a:off x="4618097" y="3094038"/>
              <a:ext cx="3962342" cy="2187575"/>
            </a:xfrm>
            <a:prstGeom prst="ellipse">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8" name="Oval 7"/>
            <p:cNvSpPr/>
            <p:nvPr/>
          </p:nvSpPr>
          <p:spPr>
            <a:xfrm rot="19718202">
              <a:off x="4633972" y="1289050"/>
              <a:ext cx="2893970" cy="2055813"/>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2006-2009</a:t>
            </a:r>
            <a:endParaRPr lang="en-US" dirty="0"/>
          </a:p>
        </p:txBody>
      </p:sp>
      <p:pic>
        <p:nvPicPr>
          <p:cNvPr id="3" name="Picture 2" descr="\\max-fsrv.ad.syr.edu\cchoi01$\Desktop\Eigen_T-4.jpg"/>
          <p:cNvPicPr>
            <a:picLocks noChangeAspect="1" noChangeArrowheads="1"/>
          </p:cNvPicPr>
          <p:nvPr/>
        </p:nvPicPr>
        <p:blipFill>
          <a:blip r:embed="rId2" cstate="print"/>
          <a:srcRect/>
          <a:stretch>
            <a:fillRect/>
          </a:stretch>
        </p:blipFill>
        <p:spPr bwMode="auto">
          <a:xfrm>
            <a:off x="457200" y="1295400"/>
            <a:ext cx="8229600" cy="5486400"/>
          </a:xfrm>
          <a:prstGeom prst="rect">
            <a:avLst/>
          </a:prstGeom>
          <a:noFill/>
          <a:ln w="9525">
            <a:noFill/>
            <a:miter lim="800000"/>
            <a:headEnd/>
            <a:tailEnd/>
          </a:ln>
        </p:spPr>
      </p:pic>
      <p:grpSp>
        <p:nvGrpSpPr>
          <p:cNvPr id="4" name="Group 3"/>
          <p:cNvGrpSpPr>
            <a:grpSpLocks/>
          </p:cNvGrpSpPr>
          <p:nvPr/>
        </p:nvGrpSpPr>
        <p:grpSpPr bwMode="auto">
          <a:xfrm>
            <a:off x="938213" y="1927225"/>
            <a:ext cx="6326186" cy="4094163"/>
            <a:chOff x="1014394" y="1622398"/>
            <a:chExt cx="6325893" cy="4094055"/>
          </a:xfrm>
        </p:grpSpPr>
        <p:sp>
          <p:nvSpPr>
            <p:cNvPr id="6" name="Oval 5"/>
            <p:cNvSpPr/>
            <p:nvPr/>
          </p:nvSpPr>
          <p:spPr>
            <a:xfrm rot="3194427">
              <a:off x="1490590" y="2097090"/>
              <a:ext cx="3143167" cy="409556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
          <p:nvSpPr>
            <p:cNvPr id="7" name="Oval 6"/>
            <p:cNvSpPr/>
            <p:nvPr/>
          </p:nvSpPr>
          <p:spPr>
            <a:xfrm rot="19293415">
              <a:off x="4246394" y="1622398"/>
              <a:ext cx="3093893" cy="2130369"/>
            </a:xfrm>
            <a:prstGeom prst="ellipse">
              <a:avLst/>
            </a:prstGeom>
            <a:noFill/>
            <a:ln w="44450" cmpd="sng"/>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grpSp>
      <p:sp>
        <p:nvSpPr>
          <p:cNvPr id="5" name="Oval 4"/>
          <p:cNvSpPr/>
          <p:nvPr/>
        </p:nvSpPr>
        <p:spPr>
          <a:xfrm rot="20028034">
            <a:off x="4433888" y="3902075"/>
            <a:ext cx="2557462" cy="2044700"/>
          </a:xfrm>
          <a:prstGeom prst="ellipse">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ltLang="ko-KR">
              <a:solidFill>
                <a:srgbClr val="FFFFFF"/>
              </a:solidFill>
              <a:ea typeface="굴림" charset="-127"/>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457200" y="19050"/>
            <a:ext cx="5619750" cy="6819900"/>
          </a:xfrm>
          <a:prstGeom prst="rect">
            <a:avLst/>
          </a:prstGeom>
          <a:noFill/>
          <a:ln w="9525">
            <a:noFill/>
            <a:miter lim="800000"/>
            <a:headEnd/>
            <a:tailEnd/>
          </a:ln>
        </p:spPr>
      </p:pic>
      <p:sp>
        <p:nvSpPr>
          <p:cNvPr id="3" name="TextBox 2"/>
          <p:cNvSpPr txBox="1"/>
          <p:nvPr/>
        </p:nvSpPr>
        <p:spPr>
          <a:xfrm>
            <a:off x="6324600" y="685800"/>
            <a:ext cx="2438400" cy="1323439"/>
          </a:xfrm>
          <a:prstGeom prst="rect">
            <a:avLst/>
          </a:prstGeom>
          <a:noFill/>
        </p:spPr>
        <p:txBody>
          <a:bodyPr wrap="square" rtlCol="0">
            <a:spAutoFit/>
          </a:bodyPr>
          <a:lstStyle/>
          <a:p>
            <a:r>
              <a:rPr lang="en-US" sz="1600" b="1" dirty="0" smtClean="0">
                <a:solidFill>
                  <a:srgbClr val="0070C0"/>
                </a:solidFill>
              </a:rPr>
              <a:t>Kathleen </a:t>
            </a:r>
            <a:r>
              <a:rPr lang="en-US" sz="1600" b="1" dirty="0" err="1" smtClean="0">
                <a:solidFill>
                  <a:srgbClr val="0070C0"/>
                </a:solidFill>
              </a:rPr>
              <a:t>Carley</a:t>
            </a:r>
            <a:r>
              <a:rPr lang="en-US" sz="1600" b="1" dirty="0" smtClean="0">
                <a:solidFill>
                  <a:srgbClr val="0070C0"/>
                </a:solidFill>
              </a:rPr>
              <a:t> (1997). “Extracting team mental  models through textual analysis.“ </a:t>
            </a:r>
            <a:r>
              <a:rPr lang="en-US" sz="1600" b="1" i="1" dirty="0" smtClean="0">
                <a:solidFill>
                  <a:srgbClr val="0070C0"/>
                </a:solidFill>
              </a:rPr>
              <a:t>Journal of Org Behavior.</a:t>
            </a:r>
            <a:endParaRPr lang="en-US" sz="1600" b="1" i="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860</Words>
  <Application>Microsoft Office PowerPoint</Application>
  <PresentationFormat>On-screen Show (4:3)</PresentationFormat>
  <Paragraphs>220</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Workshop on  Semantic Network Analysis </vt:lpstr>
      <vt:lpstr>Semantic Networks</vt:lpstr>
      <vt:lpstr>Common Applications</vt:lpstr>
      <vt:lpstr>PowerPoint Presentation</vt:lpstr>
      <vt:lpstr>1986-1993</vt:lpstr>
      <vt:lpstr>1994-2001</vt:lpstr>
      <vt:lpstr>2002-2005</vt:lpstr>
      <vt:lpstr>2006-2009</vt:lpstr>
      <vt:lpstr>PowerPoint Presentation</vt:lpstr>
      <vt:lpstr>PowerPoint Presentation</vt:lpstr>
      <vt:lpstr>PowerPoint Presentation</vt:lpstr>
      <vt:lpstr>Steps in Semantic Network Analysis</vt:lpstr>
      <vt:lpstr>Core Concepts:</vt:lpstr>
      <vt:lpstr>Generating networks</vt:lpstr>
      <vt:lpstr>PowerPoint Presentation</vt:lpstr>
      <vt:lpstr>Original Text</vt:lpstr>
      <vt:lpstr>Direct Deletion</vt:lpstr>
      <vt:lpstr>Rhetorical Deletion</vt:lpstr>
      <vt:lpstr>Window Size 2, ‘Rhetoric’ Deletion</vt:lpstr>
      <vt:lpstr>Window Size 2, Direct Deletion</vt:lpstr>
      <vt:lpstr>Window Size 3, Rhetorical Deletion</vt:lpstr>
      <vt:lpstr>Window Size 3, Direct Deletion</vt:lpstr>
      <vt:lpstr>Data reduction and Meaningful networks</vt:lpstr>
      <vt:lpstr>Using Decision Theory to Identify ‘Meaningful’ Networks</vt:lpstr>
      <vt:lpstr>PowerPoint Presentation</vt:lpstr>
      <vt:lpstr>Data structure of a weighted network:</vt:lpstr>
      <vt:lpstr>PowerPoint Presentation</vt:lpstr>
      <vt:lpstr>In General:</vt:lpstr>
      <vt:lpstr>1994-2001</vt:lpstr>
      <vt:lpstr>Additional Topics of Interest:</vt:lpstr>
      <vt:lpstr>jdlecy@gsu.edu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Semantic Network Analysis </dc:title>
  <dc:creator>padjdl</dc:creator>
  <cp:lastModifiedBy>jdl</cp:lastModifiedBy>
  <cp:revision>23</cp:revision>
  <dcterms:created xsi:type="dcterms:W3CDTF">2012-06-11T01:18:13Z</dcterms:created>
  <dcterms:modified xsi:type="dcterms:W3CDTF">2013-04-29T04:53:17Z</dcterms:modified>
</cp:coreProperties>
</file>