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1" r:id="rId3"/>
    <p:sldId id="260" r:id="rId4"/>
    <p:sldId id="261" r:id="rId5"/>
    <p:sldId id="257" r:id="rId6"/>
    <p:sldId id="258" r:id="rId7"/>
    <p:sldId id="259" r:id="rId8"/>
    <p:sldId id="295" r:id="rId9"/>
    <p:sldId id="282" r:id="rId10"/>
    <p:sldId id="296" r:id="rId11"/>
    <p:sldId id="271" r:id="rId12"/>
    <p:sldId id="272" r:id="rId13"/>
    <p:sldId id="273" r:id="rId14"/>
    <p:sldId id="263" r:id="rId15"/>
    <p:sldId id="262" r:id="rId16"/>
    <p:sldId id="265" r:id="rId17"/>
    <p:sldId id="266" r:id="rId18"/>
    <p:sldId id="267" r:id="rId19"/>
    <p:sldId id="268" r:id="rId20"/>
    <p:sldId id="269" r:id="rId21"/>
    <p:sldId id="279" r:id="rId22"/>
    <p:sldId id="274" r:id="rId23"/>
    <p:sldId id="270" r:id="rId24"/>
    <p:sldId id="277" r:id="rId25"/>
    <p:sldId id="298" r:id="rId26"/>
    <p:sldId id="300" r:id="rId27"/>
    <p:sldId id="280" r:id="rId28"/>
    <p:sldId id="276" r:id="rId29"/>
    <p:sldId id="278" r:id="rId30"/>
    <p:sldId id="275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B4005-E934-4190-A8D4-25AB8B0F6863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EB7E3-138D-4399-9C2E-9F720C5A1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1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4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8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8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5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0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2170-606B-4B55-B3CF-FA08CB79B49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0BEC-4FA8-434D-9C46-FFE6BD2E7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 Evaluation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Duration Analysis</a:t>
            </a:r>
          </a:p>
          <a:p>
            <a:r>
              <a:rPr lang="en-US" dirty="0" smtClean="0"/>
              <a:t>Regression Discontinuity</a:t>
            </a:r>
          </a:p>
          <a:p>
            <a:r>
              <a:rPr lang="en-US" smtClean="0"/>
              <a:t>Interrupted Time-Series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define “effect size”?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65051"/>
            <a:ext cx="5486400" cy="402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Brace 2"/>
          <p:cNvSpPr/>
          <p:nvPr/>
        </p:nvSpPr>
        <p:spPr>
          <a:xfrm rot="5400000">
            <a:off x="4762500" y="3924300"/>
            <a:ext cx="381000" cy="1066800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1130" y="4648200"/>
            <a:ext cx="1126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Effect Size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discontinuity and time series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5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attention to the axis: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31242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48768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92802" y="44765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1200" y="43241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8602" y="42006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83402" y="41244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32729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31205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5600" y="4400365"/>
            <a:ext cx="0" cy="7812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0" y="3127899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81600" y="4880499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707602" y="448026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0" y="432786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93402" y="420431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98202" y="412811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86600" y="35088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33564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72400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010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10400" y="4404064"/>
            <a:ext cx="0" cy="7812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05145" y="5416573"/>
            <a:ext cx="98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69602" y="5451228"/>
            <a:ext cx="98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0502" y="2209800"/>
            <a:ext cx="248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Regression Discontinuity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05716" y="22214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9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attention to the axis: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31242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48768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92802" y="44765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1200" y="43241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8602" y="42006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83402" y="41244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32729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31205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5600" y="4400365"/>
            <a:ext cx="0" cy="7812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0" y="3127899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81600" y="4880499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707602" y="448026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0" y="432786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93402" y="420431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98202" y="412811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86600" y="35088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33564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72400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010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10400" y="4404064"/>
            <a:ext cx="0" cy="7812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29000" y="4920734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Eligibility</a:t>
            </a:r>
            <a:br>
              <a:rPr lang="en-US" dirty="0" smtClean="0"/>
            </a:b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544652" y="499693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80502" y="2209800"/>
            <a:ext cx="248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Regression Discontinuity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05716" y="22214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3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discontinuity design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224587" cy="467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6467079"/>
            <a:ext cx="2170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Martinez, 2006, Course notes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072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Discontinuity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8655"/>
            <a:ext cx="6300787" cy="473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09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Discontinuity Model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414962" cy="226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58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regression discontinuity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56259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16945"/>
            <a:ext cx="2514600" cy="332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6945"/>
            <a:ext cx="2514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9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of specification bias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5462"/>
            <a:ext cx="6858000" cy="507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6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fuzzy discontinuity:</a:t>
            </a:r>
            <a:br>
              <a:rPr lang="en-US" dirty="0" smtClean="0"/>
            </a:br>
            <a:r>
              <a:rPr lang="en-US" dirty="0" smtClean="0"/>
              <a:t>Pre-treatment assignments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25146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5334000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2286000"/>
            <a:ext cx="0" cy="3733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57745" y="6019800"/>
            <a:ext cx="98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2155054"/>
            <a:ext cx="105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5377934"/>
            <a:ext cx="12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80804" y="4509116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0" y="35555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37907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73642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93779" y="38196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10200" y="34031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37434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31774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43600" y="35836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19800" y="328399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300287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88903" y="35555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06571" y="4038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29000" y="3782627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29000" y="4419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33800" y="4087427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86200" y="4239827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21242" y="41529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68842" y="3787066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244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38655" y="3886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46179" y="3294355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776491" y="3253666"/>
            <a:ext cx="3962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860460" y="269718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60460" y="2323587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12860" y="2247387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Treatment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012860" y="2628387"/>
            <a:ext cx="645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Control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337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2" y="-167363"/>
            <a:ext cx="8229600" cy="1143000"/>
          </a:xfrm>
        </p:spPr>
        <p:txBody>
          <a:bodyPr/>
          <a:lstStyle/>
          <a:p>
            <a:r>
              <a:rPr lang="en-US" dirty="0" smtClean="0"/>
              <a:t>Varieties of the Counter-Factual: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1566286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" y="3166486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62000" y="26330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24107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21398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164248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309028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952" y="330113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T=1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30160" y="309028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11912" y="330113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T=2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71600" y="3052556"/>
            <a:ext cx="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7782" y="3533001"/>
            <a:ext cx="727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Program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24200" y="1566286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3166486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657600" y="26330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24400" y="23663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57600" y="221398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4400" y="164248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733800" y="309028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15552" y="330113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T=1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825760" y="309028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07512" y="330113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T=2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267200" y="3052556"/>
            <a:ext cx="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03382" y="3533001"/>
            <a:ext cx="727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Program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400" y="984968"/>
            <a:ext cx="9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Pre-Post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954514" y="2290186"/>
            <a:ext cx="104961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Brace 45"/>
          <p:cNvSpPr/>
          <p:nvPr/>
        </p:nvSpPr>
        <p:spPr>
          <a:xfrm>
            <a:off x="2057400" y="1706106"/>
            <a:ext cx="228600" cy="571500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40465" y="1862234"/>
            <a:ext cx="54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Effect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1403" y="984968"/>
            <a:ext cx="108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Post-Only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48572" y="838200"/>
            <a:ext cx="13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Pre-Post </a:t>
            </a:r>
            <a:br>
              <a:rPr lang="en-US" dirty="0" smtClean="0"/>
            </a:br>
            <a:r>
              <a:rPr lang="en-US" dirty="0" smtClean="0"/>
              <a:t>With Control</a:t>
            </a:r>
            <a:endParaRPr lang="en-US" dirty="0"/>
          </a:p>
        </p:txBody>
      </p:sp>
      <p:sp>
        <p:nvSpPr>
          <p:cNvPr id="50" name="Right Brace 49"/>
          <p:cNvSpPr/>
          <p:nvPr/>
        </p:nvSpPr>
        <p:spPr>
          <a:xfrm>
            <a:off x="5025971" y="1697228"/>
            <a:ext cx="228600" cy="745358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244548" y="1933258"/>
            <a:ext cx="54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Effect</a:t>
            </a:r>
            <a:endParaRPr lang="en-US" sz="1200" b="1" dirty="0">
              <a:solidFill>
                <a:srgbClr val="00B0F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956671" y="1566286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32871" y="3166486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718671" y="26330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785471" y="23663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18671" y="221398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785471" y="164248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794871" y="309028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76623" y="330113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T=1</a:t>
            </a:r>
            <a:endParaRPr lang="en-US" sz="14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7886831" y="309028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68583" y="330113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T=2</a:t>
            </a:r>
            <a:endParaRPr lang="en-US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328271" y="3052556"/>
            <a:ext cx="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64453" y="3533001"/>
            <a:ext cx="727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Program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911185" y="2290186"/>
            <a:ext cx="104961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Brace 64"/>
          <p:cNvSpPr/>
          <p:nvPr/>
        </p:nvSpPr>
        <p:spPr>
          <a:xfrm>
            <a:off x="8014071" y="1706106"/>
            <a:ext cx="228600" cy="571500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97136" y="1862234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A</a:t>
            </a:r>
            <a:endParaRPr lang="en-US" sz="1200" b="1" dirty="0">
              <a:solidFill>
                <a:srgbClr val="00B0F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911690" y="2709286"/>
            <a:ext cx="104961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Brace 67"/>
          <p:cNvSpPr/>
          <p:nvPr/>
        </p:nvSpPr>
        <p:spPr>
          <a:xfrm>
            <a:off x="8040636" y="2401527"/>
            <a:ext cx="228600" cy="307759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207090" y="2414531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B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52537" y="1953225"/>
            <a:ext cx="65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Effect:</a:t>
            </a:r>
            <a:br>
              <a:rPr lang="en-US" sz="1400" b="1" dirty="0" smtClean="0">
                <a:solidFill>
                  <a:srgbClr val="00B0F0"/>
                </a:solidFill>
              </a:rPr>
            </a:br>
            <a:r>
              <a:rPr lang="en-US" sz="1400" b="1" dirty="0" smtClean="0">
                <a:solidFill>
                  <a:srgbClr val="00B0F0"/>
                </a:solidFill>
              </a:rPr>
              <a:t>A-B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952" y="2393020"/>
            <a:ext cx="1717367" cy="6096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515552" y="2099686"/>
            <a:ext cx="453970" cy="79591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756829" y="4543433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4429" y="6296033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1130431" y="589579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18829" y="574339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816231" y="5619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121031" y="5543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509429" y="492443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814229" y="477203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195229" y="469213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423829" y="453973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2433229" y="5819599"/>
            <a:ext cx="0" cy="592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160463" y="63246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061629" y="4419600"/>
            <a:ext cx="126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Interrupted</a:t>
            </a:r>
            <a:br>
              <a:rPr lang="en-US" dirty="0" smtClean="0"/>
            </a:br>
            <a:r>
              <a:rPr lang="en-US" dirty="0" smtClean="0"/>
              <a:t>Time Series</a:t>
            </a:r>
            <a:endParaRPr lang="en-US" dirty="0"/>
          </a:p>
        </p:txBody>
      </p:sp>
      <p:sp>
        <p:nvSpPr>
          <p:cNvPr id="89" name="Right Brace 88"/>
          <p:cNvSpPr/>
          <p:nvPr/>
        </p:nvSpPr>
        <p:spPr>
          <a:xfrm>
            <a:off x="2650254" y="5194272"/>
            <a:ext cx="197935" cy="384728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825804" y="5246225"/>
            <a:ext cx="54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Effect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33830" y="6412468"/>
            <a:ext cx="727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Program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024029" y="4543433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871629" y="6296033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397631" y="589579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786029" y="574339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83431" y="5619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388231" y="5543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776629" y="492443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081429" y="477203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462429" y="469213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691029" y="453973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7427663" y="6324600"/>
            <a:ext cx="13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Qualification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5214461" y="4419600"/>
            <a:ext cx="1414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Regression </a:t>
            </a:r>
            <a:br>
              <a:rPr lang="en-US" dirty="0" smtClean="0"/>
            </a:br>
            <a:r>
              <a:rPr lang="en-US" dirty="0" smtClean="0"/>
              <a:t>Discontinuity</a:t>
            </a:r>
            <a:endParaRPr lang="en-US" dirty="0"/>
          </a:p>
        </p:txBody>
      </p:sp>
      <p:sp>
        <p:nvSpPr>
          <p:cNvPr id="102" name="Right Brace 101"/>
          <p:cNvSpPr/>
          <p:nvPr/>
        </p:nvSpPr>
        <p:spPr>
          <a:xfrm>
            <a:off x="6917454" y="5194272"/>
            <a:ext cx="197935" cy="384728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7093004" y="5246225"/>
            <a:ext cx="54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Effect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31904" y="5907464"/>
            <a:ext cx="727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Program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7268320" y="5339420"/>
            <a:ext cx="237871" cy="951131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66988" y="1625481"/>
            <a:ext cx="106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(Diff-in-Diff)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06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05600" cy="1143000"/>
          </a:xfrm>
        </p:spPr>
        <p:txBody>
          <a:bodyPr/>
          <a:lstStyle/>
          <a:p>
            <a:r>
              <a:rPr lang="en-US" dirty="0" smtClean="0"/>
              <a:t>The fix?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41771"/>
            <a:ext cx="3276600" cy="7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553200" cy="294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92732"/>
            <a:ext cx="6553200" cy="269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3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define “effect size”?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66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5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Interrupted Time Series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676400"/>
            <a:ext cx="5291137" cy="440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410200" y="5486400"/>
            <a:ext cx="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3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can be relative: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00200"/>
            <a:ext cx="70675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615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Interrupted Time Series </a:t>
            </a:r>
            <a:r>
              <a:rPr lang="en-US" sz="3200" dirty="0" smtClean="0"/>
              <a:t>Regression </a:t>
            </a:r>
            <a:r>
              <a:rPr lang="en-US" sz="3200" dirty="0" smtClean="0"/>
              <a:t>Models: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292962"/>
              </p:ext>
            </p:extLst>
          </p:nvPr>
        </p:nvGraphicFramePr>
        <p:xfrm>
          <a:off x="2362200" y="1295400"/>
          <a:ext cx="447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676160" imgH="228600" progId="Equation.3">
                  <p:embed/>
                </p:oleObj>
              </mc:Choice>
              <mc:Fallback>
                <p:oleObj name="Equation" r:id="rId3" imgW="1676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295400"/>
                        <a:ext cx="4470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54154"/>
              </p:ext>
            </p:extLst>
          </p:nvPr>
        </p:nvGraphicFramePr>
        <p:xfrm>
          <a:off x="1981200" y="3429000"/>
          <a:ext cx="5257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1981200"/>
            <a:ext cx="2880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outcome</a:t>
            </a:r>
            <a:br>
              <a:rPr lang="en-US" dirty="0" smtClean="0"/>
            </a:br>
            <a:r>
              <a:rPr lang="en-US" dirty="0" smtClean="0"/>
              <a:t>T = time</a:t>
            </a:r>
          </a:p>
          <a:p>
            <a:r>
              <a:rPr lang="en-US" dirty="0" smtClean="0"/>
              <a:t>D = dummy</a:t>
            </a:r>
          </a:p>
          <a:p>
            <a:r>
              <a:rPr lang="en-US" dirty="0" smtClean="0"/>
              <a:t>P = time after program starts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77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Interrupted Time Series </a:t>
            </a:r>
            <a:br>
              <a:rPr lang="en-US" dirty="0" smtClean="0"/>
            </a:br>
            <a:r>
              <a:rPr lang="en-US" dirty="0" smtClean="0"/>
              <a:t>Regression Models: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64433"/>
              </p:ext>
            </p:extLst>
          </p:nvPr>
        </p:nvGraphicFramePr>
        <p:xfrm>
          <a:off x="2311400" y="2286000"/>
          <a:ext cx="447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1676160" imgH="228600" progId="Equation.3">
                  <p:embed/>
                </p:oleObj>
              </mc:Choice>
              <mc:Fallback>
                <p:oleObj name="Equation" r:id="rId3" imgW="1676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400" y="2286000"/>
                        <a:ext cx="4470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75879"/>
              </p:ext>
            </p:extLst>
          </p:nvPr>
        </p:nvGraphicFramePr>
        <p:xfrm>
          <a:off x="304800" y="3505200"/>
          <a:ext cx="259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35500"/>
            <a:ext cx="5257800" cy="33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6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effects can be nuanced: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2221"/>
            <a:ext cx="45148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21384"/>
            <a:ext cx="392720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44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Contamination</a:t>
            </a:r>
          </a:p>
          <a:p>
            <a:r>
              <a:rPr lang="en-US" dirty="0" smtClean="0"/>
              <a:t>Attrition</a:t>
            </a:r>
          </a:p>
          <a:p>
            <a:r>
              <a:rPr lang="en-US" dirty="0" smtClean="0"/>
              <a:t>Seasonality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59787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81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Strengthening the design: </a:t>
            </a:r>
            <a:br>
              <a:rPr lang="en-US" dirty="0" smtClean="0"/>
            </a:br>
            <a:r>
              <a:rPr lang="en-US" dirty="0" smtClean="0"/>
              <a:t>adding a comparison group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30" y="2209800"/>
            <a:ext cx="6245583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4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in survival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6019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“Survival analysis”, “duration analysis”, or “event history analysis” – statistical model of the time duration until an event happens.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600" dirty="0" smtClean="0"/>
              <a:t>For example, how long does it take to get a job after completing a training program? How long does it take a prisoner to recidivate after being released on parole?</a:t>
            </a: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Key Concepts:</a:t>
            </a:r>
            <a:endParaRPr lang="en-US" sz="2000" u="sng" dirty="0" smtClean="0"/>
          </a:p>
          <a:p>
            <a:r>
              <a:rPr lang="en-US" sz="2000" b="1" dirty="0" smtClean="0"/>
              <a:t>Hazard rates versus survival rates</a:t>
            </a:r>
          </a:p>
          <a:p>
            <a:r>
              <a:rPr lang="en-US" sz="2000" dirty="0" smtClean="0"/>
              <a:t>Kaplan-Meier estimator</a:t>
            </a:r>
          </a:p>
          <a:p>
            <a:r>
              <a:rPr lang="en-US" sz="2000" dirty="0" smtClean="0"/>
              <a:t>Discrete-Time hazard model</a:t>
            </a:r>
          </a:p>
          <a:p>
            <a:r>
              <a:rPr lang="en-US" sz="2000" dirty="0" smtClean="0"/>
              <a:t>Continuous Time Cox Regression</a:t>
            </a:r>
          </a:p>
          <a:p>
            <a:pPr lvl="1"/>
            <a:r>
              <a:rPr lang="en-US" sz="1800" dirty="0" err="1" smtClean="0"/>
              <a:t>Weibull</a:t>
            </a:r>
            <a:r>
              <a:rPr lang="en-US" sz="1800" dirty="0" smtClean="0"/>
              <a:t>, exponential, log distributions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444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Strengthening Design: </a:t>
            </a:r>
            <a:br>
              <a:rPr lang="en-US" dirty="0" smtClean="0"/>
            </a:br>
            <a:r>
              <a:rPr lang="en-US" dirty="0" smtClean="0"/>
              <a:t>Implementation Phases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772264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04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define “effect size”?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245583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29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data for duration analysis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905000"/>
            <a:ext cx="49815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9805" y="6095999"/>
            <a:ext cx="4624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the Willet and Singer readings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895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duration data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9333"/>
            <a:ext cx="6653212" cy="470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4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versus</a:t>
            </a:r>
            <a:br>
              <a:rPr lang="en-US" dirty="0" smtClean="0"/>
            </a:br>
            <a:r>
              <a:rPr lang="en-US" dirty="0" smtClean="0"/>
              <a:t>cumulative probabilities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238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1725"/>
            <a:ext cx="4381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105400"/>
            <a:ext cx="4895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00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observed heterogeneity into the Hazard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128838"/>
            <a:ext cx="43434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2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Left-censored data versus right-censored data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429000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XXXX  1990  1991  1992  1993  XXXX </a:t>
            </a:r>
            <a:r>
              <a:rPr lang="en-US" dirty="0" err="1" smtClean="0"/>
              <a:t>XXXX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XXXX  </a:t>
            </a:r>
            <a:r>
              <a:rPr lang="en-US" dirty="0" err="1" smtClean="0"/>
              <a:t>XXXX</a:t>
            </a:r>
            <a:r>
              <a:rPr lang="en-US" dirty="0" smtClean="0"/>
              <a:t>  </a:t>
            </a:r>
            <a:r>
              <a:rPr lang="en-US" dirty="0" err="1" smtClean="0"/>
              <a:t>XXXX</a:t>
            </a:r>
            <a:r>
              <a:rPr lang="en-US" dirty="0" smtClean="0"/>
              <a:t>  </a:t>
            </a:r>
            <a:r>
              <a:rPr lang="en-US" dirty="0" err="1" smtClean="0"/>
              <a:t>XXXX</a:t>
            </a:r>
            <a:r>
              <a:rPr lang="en-US" dirty="0" smtClean="0"/>
              <a:t> 1993  1994  1995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trike="sngStrike" dirty="0" smtClean="0"/>
              <a:t> 1989  1990  1991  1992  XXXX  </a:t>
            </a:r>
            <a:r>
              <a:rPr lang="en-US" strike="sngStrike" dirty="0" err="1" smtClean="0"/>
              <a:t>XXXX</a:t>
            </a:r>
            <a:r>
              <a:rPr lang="en-US" strike="sngStrike" dirty="0" smtClean="0"/>
              <a:t>  </a:t>
            </a:r>
            <a:r>
              <a:rPr lang="en-US" strike="sngStrike" dirty="0" err="1" smtClean="0"/>
              <a:t>XXXX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15000" y="3429000"/>
            <a:ext cx="155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Complete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974068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Right-censored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507468"/>
            <a:ext cx="14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Left-censored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4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define “effect size”?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381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552025" y="2662237"/>
            <a:ext cx="4343400" cy="2600325"/>
            <a:chOff x="4552025" y="2662237"/>
            <a:chExt cx="4343400" cy="26003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025" y="2662237"/>
              <a:ext cx="4343400" cy="260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ight Brace 4"/>
            <p:cNvSpPr/>
            <p:nvPr/>
          </p:nvSpPr>
          <p:spPr>
            <a:xfrm rot="16200000" flipV="1">
              <a:off x="6804270" y="3749014"/>
              <a:ext cx="211666" cy="512263"/>
            </a:xfrm>
            <a:prstGeom prst="righ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53200" y="3400401"/>
              <a:ext cx="1126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Effect Size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911859" y="4131734"/>
              <a:ext cx="365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925915" y="25146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3731951" y="3349887"/>
            <a:ext cx="183249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1" y="2753407"/>
            <a:ext cx="1087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Survival Probability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42981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375</Words>
  <Application>Microsoft Office PowerPoint</Application>
  <PresentationFormat>On-screen Show (4:3)</PresentationFormat>
  <Paragraphs>164</Paragraphs>
  <Slides>31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Program Evaluation Models</vt:lpstr>
      <vt:lpstr>Varieties of the Counter-Factual:</vt:lpstr>
      <vt:lpstr>Key concepts in survival analysis</vt:lpstr>
      <vt:lpstr>Collecting data for duration analysis</vt:lpstr>
      <vt:lpstr>More duration data</vt:lpstr>
      <vt:lpstr>Instantaneous versus cumulative probabilities</vt:lpstr>
      <vt:lpstr>Building observed heterogeneity into the Hazard Model</vt:lpstr>
      <vt:lpstr>Potential Issues</vt:lpstr>
      <vt:lpstr>How do you define “effect size”?</vt:lpstr>
      <vt:lpstr>How do you define “effect size”?</vt:lpstr>
      <vt:lpstr>Regression discontinuity and time series</vt:lpstr>
      <vt:lpstr>Pay attention to the axis:</vt:lpstr>
      <vt:lpstr>Pay attention to the axis:</vt:lpstr>
      <vt:lpstr>Regression discontinuity design</vt:lpstr>
      <vt:lpstr>Regression Discontinuity</vt:lpstr>
      <vt:lpstr>Regression Discontinuity Model</vt:lpstr>
      <vt:lpstr>Problems with regression discontinuity</vt:lpstr>
      <vt:lpstr>Another example of specification bias</vt:lpstr>
      <vt:lpstr>Problems with fuzzy discontinuity: Pre-treatment assignments</vt:lpstr>
      <vt:lpstr>The fix?</vt:lpstr>
      <vt:lpstr>How do you define “effect size”?</vt:lpstr>
      <vt:lpstr>Time series</vt:lpstr>
      <vt:lpstr>Interrupted Time Series</vt:lpstr>
      <vt:lpstr>Time can be relative:</vt:lpstr>
      <vt:lpstr>Interrupted Time Series Regression Models:</vt:lpstr>
      <vt:lpstr>Interrupted Time Series  Regression Models:</vt:lpstr>
      <vt:lpstr>Treatment effects can be nuanced:</vt:lpstr>
      <vt:lpstr>Possible Issues?</vt:lpstr>
      <vt:lpstr>Strengthening the design:  adding a comparison group</vt:lpstr>
      <vt:lpstr>Strengthening Design:  Implementation Phases</vt:lpstr>
      <vt:lpstr>How do you define “effect size”?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padjdl</dc:creator>
  <cp:lastModifiedBy>padjdl</cp:lastModifiedBy>
  <cp:revision>24</cp:revision>
  <dcterms:created xsi:type="dcterms:W3CDTF">2011-03-28T18:17:19Z</dcterms:created>
  <dcterms:modified xsi:type="dcterms:W3CDTF">2014-04-02T21:53:19Z</dcterms:modified>
</cp:coreProperties>
</file>