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62" r:id="rId2"/>
    <p:sldId id="338" r:id="rId3"/>
    <p:sldId id="400" r:id="rId4"/>
    <p:sldId id="401" r:id="rId5"/>
    <p:sldId id="382" r:id="rId6"/>
    <p:sldId id="420" r:id="rId7"/>
    <p:sldId id="435" r:id="rId8"/>
    <p:sldId id="409" r:id="rId9"/>
    <p:sldId id="408" r:id="rId10"/>
    <p:sldId id="425" r:id="rId11"/>
    <p:sldId id="406" r:id="rId12"/>
    <p:sldId id="385" r:id="rId13"/>
    <p:sldId id="419" r:id="rId14"/>
    <p:sldId id="404" r:id="rId15"/>
    <p:sldId id="405" r:id="rId16"/>
    <p:sldId id="407" r:id="rId17"/>
    <p:sldId id="410" r:id="rId18"/>
    <p:sldId id="412" r:id="rId19"/>
    <p:sldId id="413" r:id="rId20"/>
    <p:sldId id="414" r:id="rId21"/>
    <p:sldId id="415" r:id="rId22"/>
    <p:sldId id="416" r:id="rId23"/>
    <p:sldId id="417" r:id="rId24"/>
    <p:sldId id="418" r:id="rId25"/>
    <p:sldId id="411" r:id="rId26"/>
    <p:sldId id="395" r:id="rId27"/>
    <p:sldId id="397" r:id="rId28"/>
    <p:sldId id="428" r:id="rId29"/>
    <p:sldId id="431" r:id="rId30"/>
    <p:sldId id="432" r:id="rId31"/>
    <p:sldId id="403" r:id="rId32"/>
    <p:sldId id="402" r:id="rId33"/>
    <p:sldId id="344" r:id="rId34"/>
    <p:sldId id="433" r:id="rId35"/>
    <p:sldId id="371" r:id="rId36"/>
    <p:sldId id="375" r:id="rId37"/>
    <p:sldId id="376" r:id="rId38"/>
    <p:sldId id="377" r:id="rId39"/>
    <p:sldId id="378" r:id="rId40"/>
    <p:sldId id="434" r:id="rId41"/>
    <p:sldId id="379" r:id="rId42"/>
    <p:sldId id="421" r:id="rId43"/>
    <p:sldId id="427" r:id="rId44"/>
    <p:sldId id="423" r:id="rId45"/>
    <p:sldId id="426" r:id="rId46"/>
    <p:sldId id="422" r:id="rId47"/>
    <p:sldId id="424" r:id="rId48"/>
    <p:sldId id="287" r:id="rId49"/>
    <p:sldId id="357" r:id="rId50"/>
  </p:sldIdLst>
  <p:sldSz cx="12192000" cy="6858000"/>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1963"/>
          </a:xfrm>
          <a:prstGeom prst="rect">
            <a:avLst/>
          </a:prstGeom>
        </p:spPr>
        <p:txBody>
          <a:bodyPr vert="horz" lIns="91440" tIns="45720" rIns="91440" bIns="45720" rtlCol="0"/>
          <a:lstStyle>
            <a:lvl1pPr algn="r">
              <a:defRPr sz="1200"/>
            </a:lvl1pPr>
          </a:lstStyle>
          <a:p>
            <a:fld id="{35036442-3876-44D4-9496-F04F68510325}" type="datetimeFigureOut">
              <a:rPr lang="en-US" smtClean="0"/>
              <a:t>1/28/2015</a:t>
            </a:fld>
            <a:endParaRPr lang="en-US"/>
          </a:p>
        </p:txBody>
      </p:sp>
      <p:sp>
        <p:nvSpPr>
          <p:cNvPr id="4" name="Slide Image Placeholder 3"/>
          <p:cNvSpPr>
            <a:spLocks noGrp="1" noRot="1" noChangeAspect="1"/>
          </p:cNvSpPr>
          <p:nvPr>
            <p:ph type="sldImg" idx="2"/>
          </p:nvPr>
        </p:nvSpPr>
        <p:spPr>
          <a:xfrm>
            <a:off x="735013"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38650"/>
            <a:ext cx="5603875"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1413"/>
            <a:ext cx="30353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761413"/>
            <a:ext cx="3035300" cy="461962"/>
          </a:xfrm>
          <a:prstGeom prst="rect">
            <a:avLst/>
          </a:prstGeom>
        </p:spPr>
        <p:txBody>
          <a:bodyPr vert="horz" lIns="91440" tIns="45720" rIns="91440" bIns="45720" rtlCol="0" anchor="b"/>
          <a:lstStyle>
            <a:lvl1pPr algn="r">
              <a:defRPr sz="1200"/>
            </a:lvl1pPr>
          </a:lstStyle>
          <a:p>
            <a:fld id="{EE6C6209-4C11-43A1-B739-3D4E22040232}" type="slidenum">
              <a:rPr lang="en-US" smtClean="0"/>
              <a:t>‹#›</a:t>
            </a:fld>
            <a:endParaRPr lang="en-US"/>
          </a:p>
        </p:txBody>
      </p:sp>
    </p:spTree>
    <p:extLst>
      <p:ext uri="{BB962C8B-B14F-4D97-AF65-F5344CB8AC3E}">
        <p14:creationId xmlns:p14="http://schemas.microsoft.com/office/powerpoint/2010/main" val="306141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6C6209-4C11-43A1-B739-3D4E22040232}" type="slidenum">
              <a:rPr lang="en-US" smtClean="0"/>
              <a:t>38</a:t>
            </a:fld>
            <a:endParaRPr lang="en-US"/>
          </a:p>
        </p:txBody>
      </p:sp>
    </p:spTree>
    <p:extLst>
      <p:ext uri="{BB962C8B-B14F-4D97-AF65-F5344CB8AC3E}">
        <p14:creationId xmlns:p14="http://schemas.microsoft.com/office/powerpoint/2010/main" val="232407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6859F0-A1EF-49AF-BE4C-86D2105E2ED7}" type="datetime1">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221114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AC329-DFE1-4F3D-BD7C-134D4749441C}" type="datetime1">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260821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FD5BD4-E306-4A93-9D5C-5EBCD500C10B}" type="datetime1">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191116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30D0F-F1F8-4341-86EF-0D6B098BE7DC}" type="datetime1">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319704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C1A18-7A52-45AD-8F5D-985E34FAC179}" type="datetime1">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230909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627BAF-A26F-4D72-BCD2-BEDBCA300CE8}" type="datetime1">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344152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2A348-2380-4BB1-A812-72B25E6027EA}" type="datetime1">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424438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FD858C-71EA-45BC-A27B-D56E0E8F0537}" type="datetime1">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10315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097F5-3785-406E-B751-32E527C1E8A7}" type="datetime1">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405154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D2CA0-A398-4AAA-AD73-753329232D9E}" type="datetime1">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409542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7BD3E-191C-4284-AC99-61DDF6745983}" type="datetime1">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B8E0B-9E4C-43D6-8E50-A9ED84E3CB71}" type="slidenum">
              <a:rPr lang="en-US" smtClean="0"/>
              <a:t>‹#›</a:t>
            </a:fld>
            <a:endParaRPr lang="en-US"/>
          </a:p>
        </p:txBody>
      </p:sp>
    </p:spTree>
    <p:extLst>
      <p:ext uri="{BB962C8B-B14F-4D97-AF65-F5344CB8AC3E}">
        <p14:creationId xmlns:p14="http://schemas.microsoft.com/office/powerpoint/2010/main" val="16363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1E3DA-CDD5-49EA-BB9A-323E749467FE}" type="datetime1">
              <a:rPr lang="en-US" smtClean="0"/>
              <a:t>1/28/2015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B8E0B-9E4C-43D6-8E50-A9ED84E3CB71}" type="slidenum">
              <a:rPr lang="en-US" smtClean="0"/>
              <a:t>‹#›</a:t>
            </a:fld>
            <a:endParaRPr lang="en-US"/>
          </a:p>
        </p:txBody>
      </p:sp>
    </p:spTree>
    <p:extLst>
      <p:ext uri="{BB962C8B-B14F-4D97-AF65-F5344CB8AC3E}">
        <p14:creationId xmlns:p14="http://schemas.microsoft.com/office/powerpoint/2010/main" val="1372669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who.int/hia/e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irx.sagepub.com/search?author1=Andrew+M.+Isserman&amp;sortspec=date&amp;submit=Submi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vimeo.com/8322878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ed.com/talks/bill_davenhall_your_health_depends_on_where_you_live"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who.int/hia/en/"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ed.com/talks/jeff_speck_the_walkable_city?language=e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dealbook.nytimes.com/author/jessica-silver-greenberg/" TargetMode="External"/><Relationship Id="rId2" Type="http://schemas.openxmlformats.org/officeDocument/2006/relationships/hyperlink" Target="http://dealbook.nytimes.com/author/michael-corkery/"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D16"/>
        </a:solidFill>
        <a:effectLst/>
      </p:bgPr>
    </p:bg>
    <p:spTree>
      <p:nvGrpSpPr>
        <p:cNvPr id="1" name=""/>
        <p:cNvGrpSpPr/>
        <p:nvPr/>
      </p:nvGrpSpPr>
      <p:grpSpPr>
        <a:xfrm>
          <a:off x="0" y="0"/>
          <a:ext cx="0" cy="0"/>
          <a:chOff x="0" y="0"/>
          <a:chExt cx="0" cy="0"/>
        </a:xfrm>
      </p:grpSpPr>
      <p:sp>
        <p:nvSpPr>
          <p:cNvPr id="2" name="TextBox 1"/>
          <p:cNvSpPr txBox="1"/>
          <p:nvPr/>
        </p:nvSpPr>
        <p:spPr>
          <a:xfrm>
            <a:off x="4044515" y="5692916"/>
            <a:ext cx="3983783" cy="584775"/>
          </a:xfrm>
          <a:prstGeom prst="rect">
            <a:avLst/>
          </a:prstGeom>
          <a:noFill/>
        </p:spPr>
        <p:txBody>
          <a:bodyPr wrap="none" rtlCol="0">
            <a:spAutoFit/>
          </a:bodyPr>
          <a:lstStyle/>
          <a:p>
            <a:r>
              <a:rPr lang="en-US" sz="3200" b="1" i="1" dirty="0" smtClean="0">
                <a:solidFill>
                  <a:schemeClr val="bg1"/>
                </a:solidFill>
                <a:latin typeface="Book Antiqua" panose="02040602050305030304" pitchFamily="18" charset="0"/>
                <a:cs typeface="CordiaUPC" panose="020B0304020202020204" pitchFamily="34" charset="-34"/>
              </a:rPr>
              <a:t>Lecy  ∙  Urban Policy</a:t>
            </a:r>
            <a:endParaRPr lang="en-US" sz="3200" b="1" i="1" dirty="0">
              <a:solidFill>
                <a:schemeClr val="bg1"/>
              </a:solidFill>
              <a:latin typeface="Book Antiqua" panose="02040602050305030304" pitchFamily="18" charset="0"/>
              <a:cs typeface="CordiaUPC" panose="020B0304020202020204" pitchFamily="34" charset="-34"/>
            </a:endParaRPr>
          </a:p>
        </p:txBody>
      </p:sp>
      <p:sp>
        <p:nvSpPr>
          <p:cNvPr id="4" name="TextBox 3"/>
          <p:cNvSpPr txBox="1"/>
          <p:nvPr/>
        </p:nvSpPr>
        <p:spPr>
          <a:xfrm>
            <a:off x="3002668" y="1940767"/>
            <a:ext cx="5957272" cy="1323439"/>
          </a:xfrm>
          <a:prstGeom prst="rect">
            <a:avLst/>
          </a:prstGeom>
          <a:noFill/>
        </p:spPr>
        <p:txBody>
          <a:bodyPr wrap="none" rtlCol="0">
            <a:spAutoFit/>
          </a:bodyPr>
          <a:lstStyle/>
          <a:p>
            <a:r>
              <a:rPr lang="en-US" sz="8000" b="1" dirty="0" smtClean="0">
                <a:solidFill>
                  <a:schemeClr val="bg1"/>
                </a:solidFill>
                <a:latin typeface="Euphemia" panose="020B0503040102020104" pitchFamily="34" charset="0"/>
              </a:rPr>
              <a:t>LECTURE 03</a:t>
            </a:r>
          </a:p>
        </p:txBody>
      </p:sp>
      <p:sp>
        <p:nvSpPr>
          <p:cNvPr id="6" name="TextBox 5"/>
          <p:cNvSpPr txBox="1"/>
          <p:nvPr/>
        </p:nvSpPr>
        <p:spPr>
          <a:xfrm>
            <a:off x="5104301" y="1232881"/>
            <a:ext cx="1754006" cy="707886"/>
          </a:xfrm>
          <a:prstGeom prst="rect">
            <a:avLst/>
          </a:prstGeom>
          <a:noFill/>
        </p:spPr>
        <p:txBody>
          <a:bodyPr wrap="none" rtlCol="0">
            <a:spAutoFit/>
          </a:bodyPr>
          <a:lstStyle/>
          <a:p>
            <a:r>
              <a:rPr lang="en-US" sz="4000" b="1" i="1" dirty="0" smtClean="0">
                <a:latin typeface="Book Antiqua" panose="02040602050305030304" pitchFamily="18" charset="0"/>
                <a:cs typeface="CordiaUPC" panose="020B0304020202020204" pitchFamily="34" charset="-34"/>
              </a:rPr>
              <a:t>Health</a:t>
            </a:r>
            <a:endParaRPr lang="en-US" sz="4000" b="1" i="1" dirty="0">
              <a:latin typeface="Book Antiqua" panose="02040602050305030304" pitchFamily="18" charset="0"/>
              <a:cs typeface="CordiaUPC" panose="020B0304020202020204" pitchFamily="34" charset="-34"/>
            </a:endParaRPr>
          </a:p>
        </p:txBody>
      </p:sp>
      <p:sp>
        <p:nvSpPr>
          <p:cNvPr id="3" name="Slide Number Placeholder 2"/>
          <p:cNvSpPr>
            <a:spLocks noGrp="1"/>
          </p:cNvSpPr>
          <p:nvPr>
            <p:ph type="sldNum" sz="quarter" idx="12"/>
          </p:nvPr>
        </p:nvSpPr>
        <p:spPr/>
        <p:txBody>
          <a:bodyPr/>
          <a:lstStyle/>
          <a:p>
            <a:fld id="{A86B8E0B-9E4C-43D6-8E50-A9ED84E3CB71}" type="slidenum">
              <a:rPr lang="en-US" smtClean="0"/>
              <a:t>1</a:t>
            </a:fld>
            <a:endParaRPr lang="en-US"/>
          </a:p>
        </p:txBody>
      </p:sp>
    </p:spTree>
    <p:extLst>
      <p:ext uri="{BB962C8B-B14F-4D97-AF65-F5344CB8AC3E}">
        <p14:creationId xmlns:p14="http://schemas.microsoft.com/office/powerpoint/2010/main" val="3867990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all" dirty="0" smtClean="0">
                <a:solidFill>
                  <a:srgbClr val="FF6D16"/>
                </a:solidFill>
                <a:latin typeface="Euphemia" panose="020B0503040102020104" pitchFamily="34" charset="0"/>
              </a:rPr>
              <a:t>The role of proximity in innovation</a:t>
            </a:r>
            <a:endParaRPr lang="en-US" sz="4000" cap="all" dirty="0">
              <a:solidFill>
                <a:srgbClr val="FF6D16"/>
              </a:solidFill>
              <a:latin typeface="Euphemia" panose="020B0503040102020104" pitchFamily="34" charset="0"/>
            </a:endParaRPr>
          </a:p>
        </p:txBody>
      </p:sp>
      <p:sp>
        <p:nvSpPr>
          <p:cNvPr id="5" name="Rectangle 4"/>
          <p:cNvSpPr/>
          <p:nvPr/>
        </p:nvSpPr>
        <p:spPr>
          <a:xfrm>
            <a:off x="1140952" y="1980367"/>
            <a:ext cx="7993811" cy="2585323"/>
          </a:xfrm>
          <a:prstGeom prst="rect">
            <a:avLst/>
          </a:prstGeom>
        </p:spPr>
        <p:txBody>
          <a:bodyPr wrap="square">
            <a:spAutoFit/>
          </a:bodyPr>
          <a:lstStyle/>
          <a:p>
            <a:r>
              <a:rPr lang="en-US" dirty="0"/>
              <a:t>Howells, J. R. (2002). Tacit Knowledge, Innovation and Economic Geography. Urban Studies, 39(5-6), 871-884</a:t>
            </a:r>
            <a:r>
              <a:rPr lang="en-US" dirty="0" smtClean="0"/>
              <a:t>.</a:t>
            </a:r>
          </a:p>
          <a:p>
            <a:endParaRPr lang="en-US" dirty="0" smtClean="0">
              <a:latin typeface="+mj-lt"/>
            </a:endParaRPr>
          </a:p>
          <a:p>
            <a:r>
              <a:rPr lang="en-US" dirty="0" smtClean="0">
                <a:latin typeface="+mj-lt"/>
              </a:rPr>
              <a:t>The </a:t>
            </a:r>
            <a:r>
              <a:rPr lang="en-US" dirty="0">
                <a:latin typeface="+mj-lt"/>
              </a:rPr>
              <a:t>studies dedicated to innovation proved that innovation and knowledge capital are highly concentrated in a minority of urban regions. It is established that essential elements of the innovation became </a:t>
            </a:r>
            <a:r>
              <a:rPr lang="en-US" dirty="0" err="1">
                <a:latin typeface="+mj-lt"/>
              </a:rPr>
              <a:t>regionalised</a:t>
            </a:r>
            <a:r>
              <a:rPr lang="en-US" dirty="0">
                <a:latin typeface="+mj-lt"/>
              </a:rPr>
              <a:t> and proximity boosts the occurrence of innovation (</a:t>
            </a:r>
            <a:r>
              <a:rPr lang="en-US" dirty="0" err="1">
                <a:latin typeface="+mj-lt"/>
              </a:rPr>
              <a:t>Doloreux</a:t>
            </a:r>
            <a:r>
              <a:rPr lang="en-US" dirty="0">
                <a:latin typeface="+mj-lt"/>
              </a:rPr>
              <a:t>/</a:t>
            </a:r>
            <a:r>
              <a:rPr lang="en-US" dirty="0" err="1">
                <a:latin typeface="+mj-lt"/>
              </a:rPr>
              <a:t>Parto</a:t>
            </a:r>
            <a:r>
              <a:rPr lang="en-US" dirty="0">
                <a:latin typeface="+mj-lt"/>
              </a:rPr>
              <a:t> 2005). </a:t>
            </a:r>
            <a:r>
              <a:rPr lang="en-US" b="1" dirty="0" err="1">
                <a:latin typeface="+mj-lt"/>
              </a:rPr>
              <a:t>Simmie</a:t>
            </a:r>
            <a:r>
              <a:rPr lang="en-US" b="1" dirty="0">
                <a:latin typeface="+mj-lt"/>
              </a:rPr>
              <a:t> (2003) believes that the reasons for this are tacit knowledge and experiences which are concentrated in a particular place and have low mobility. Sharing them requires socials networks.</a:t>
            </a:r>
          </a:p>
        </p:txBody>
      </p:sp>
      <p:sp>
        <p:nvSpPr>
          <p:cNvPr id="3" name="Slide Number Placeholder 2"/>
          <p:cNvSpPr>
            <a:spLocks noGrp="1"/>
          </p:cNvSpPr>
          <p:nvPr>
            <p:ph type="sldNum" sz="quarter" idx="12"/>
          </p:nvPr>
        </p:nvSpPr>
        <p:spPr/>
        <p:txBody>
          <a:bodyPr/>
          <a:lstStyle/>
          <a:p>
            <a:fld id="{A86B8E0B-9E4C-43D6-8E50-A9ED84E3CB71}" type="slidenum">
              <a:rPr lang="en-US" smtClean="0"/>
              <a:t>10</a:t>
            </a:fld>
            <a:endParaRPr lang="en-US"/>
          </a:p>
        </p:txBody>
      </p:sp>
    </p:spTree>
    <p:extLst>
      <p:ext uri="{BB962C8B-B14F-4D97-AF65-F5344CB8AC3E}">
        <p14:creationId xmlns:p14="http://schemas.microsoft.com/office/powerpoint/2010/main" val="3276241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04CD5B-C7A8-40B2-98E1-4819F2F27E44}" type="slidenum">
              <a:rPr lang="fr-FR" smtClean="0"/>
              <a:pPr>
                <a:defRPr/>
              </a:pPr>
              <a:t>11</a:t>
            </a:fld>
            <a:endParaRPr lang="fr-FR"/>
          </a:p>
        </p:txBody>
      </p:sp>
      <p:sp>
        <p:nvSpPr>
          <p:cNvPr id="3" name="Rectangle 2"/>
          <p:cNvSpPr/>
          <p:nvPr/>
        </p:nvSpPr>
        <p:spPr>
          <a:xfrm>
            <a:off x="584200" y="254001"/>
            <a:ext cx="11493500" cy="646331"/>
          </a:xfrm>
          <a:prstGeom prst="rect">
            <a:avLst/>
          </a:prstGeom>
        </p:spPr>
        <p:txBody>
          <a:bodyPr wrap="square">
            <a:spAutoFit/>
          </a:bodyPr>
          <a:lstStyle/>
          <a:p>
            <a:r>
              <a:rPr lang="en-US" sz="2400" b="1" cap="all" dirty="0">
                <a:solidFill>
                  <a:srgbClr val="FF6D16"/>
                </a:solidFill>
                <a:latin typeface="Euphemia" panose="020B0503040102020104" pitchFamily="34" charset="0"/>
              </a:rPr>
              <a:t>Why Some Communities Foster More Entrepreneurs Than </a:t>
            </a:r>
            <a:r>
              <a:rPr lang="en-US" sz="2400" b="1" cap="all" dirty="0" smtClean="0">
                <a:solidFill>
                  <a:srgbClr val="FF6D16"/>
                </a:solidFill>
                <a:latin typeface="Euphemia" panose="020B0503040102020104" pitchFamily="34" charset="0"/>
              </a:rPr>
              <a:t>Others </a:t>
            </a:r>
            <a:r>
              <a:rPr lang="en-US" sz="2400" b="1" dirty="0" smtClean="0">
                <a:solidFill>
                  <a:srgbClr val="FF6D16"/>
                </a:solidFill>
              </a:rPr>
              <a:t/>
            </a:r>
            <a:br>
              <a:rPr lang="en-US" sz="2400" b="1" dirty="0" smtClean="0">
                <a:solidFill>
                  <a:srgbClr val="FF6D16"/>
                </a:solidFill>
              </a:rPr>
            </a:br>
            <a:r>
              <a:rPr lang="en-US" sz="1200" dirty="0" smtClean="0"/>
              <a:t>Richard </a:t>
            </a:r>
            <a:r>
              <a:rPr lang="en-US" sz="1200" dirty="0"/>
              <a:t>Florida, Atlanta Cities, December 2013</a:t>
            </a:r>
          </a:p>
        </p:txBody>
      </p:sp>
      <p:sp>
        <p:nvSpPr>
          <p:cNvPr id="4" name="Rectangle 3"/>
          <p:cNvSpPr/>
          <p:nvPr/>
        </p:nvSpPr>
        <p:spPr>
          <a:xfrm>
            <a:off x="615950" y="1358217"/>
            <a:ext cx="11430000" cy="4770537"/>
          </a:xfrm>
          <a:prstGeom prst="rect">
            <a:avLst/>
          </a:prstGeom>
        </p:spPr>
        <p:txBody>
          <a:bodyPr wrap="square">
            <a:spAutoFit/>
          </a:bodyPr>
          <a:lstStyle/>
          <a:p>
            <a:r>
              <a:rPr lang="en-US" sz="1600" dirty="0">
                <a:latin typeface="+mj-lt"/>
              </a:rPr>
              <a:t>New research shows there's clearly more to the story than just individual skill, pluck, and ambition. The study, by Temple University’s </a:t>
            </a:r>
            <a:r>
              <a:rPr lang="en-US" sz="1600" dirty="0" err="1">
                <a:latin typeface="+mj-lt"/>
              </a:rPr>
              <a:t>Seok</a:t>
            </a:r>
            <a:r>
              <a:rPr lang="en-US" sz="1600" dirty="0">
                <a:latin typeface="+mj-lt"/>
              </a:rPr>
              <a:t>-Woo Kwon, the University of Missouri’s Colleen Heflin, and Duke University’s Martin </a:t>
            </a:r>
            <a:r>
              <a:rPr lang="en-US" sz="1600" dirty="0" err="1">
                <a:latin typeface="+mj-lt"/>
              </a:rPr>
              <a:t>Ruef</a:t>
            </a:r>
            <a:r>
              <a:rPr lang="en-US" sz="1600" dirty="0">
                <a:latin typeface="+mj-lt"/>
              </a:rPr>
              <a:t>, examines the relationship between self-employment levels and community support structures across America’s metro areas. Published in the December issue of the </a:t>
            </a:r>
            <a:r>
              <a:rPr lang="en-US" sz="1600" i="1" dirty="0">
                <a:latin typeface="+mj-lt"/>
              </a:rPr>
              <a:t>American Sociological Review</a:t>
            </a:r>
            <a:r>
              <a:rPr lang="en-US" sz="1600" dirty="0">
                <a:latin typeface="+mj-lt"/>
              </a:rPr>
              <a:t>, </a:t>
            </a:r>
            <a:r>
              <a:rPr lang="en-US" sz="1600" b="1" dirty="0">
                <a:latin typeface="+mj-lt"/>
              </a:rPr>
              <a:t>the authors argue that the strength of local social networks and trust — using the term “social capital,” popularized by Harvard sociologist Robert Putnam — plays a major role in whether a city is able to foster a culture of self-employment and entrepreneurship.</a:t>
            </a:r>
          </a:p>
          <a:p>
            <a:endParaRPr lang="en-US" sz="1600" dirty="0">
              <a:latin typeface="+mj-lt"/>
            </a:endParaRPr>
          </a:p>
          <a:p>
            <a:r>
              <a:rPr lang="en-US" sz="1600" dirty="0">
                <a:latin typeface="+mj-lt"/>
              </a:rPr>
              <a:t>Social trust in general can help entrepreneurs and small businesses establish the kind of reputation required to secure financing, attract employees and customers, and build a viable business. Membership in local community organizations, one of the hallmarks of high-social capital communities, is particularly important, putting members in touch with an ever-wider social network. In one of their models, in fact, </a:t>
            </a:r>
            <a:r>
              <a:rPr lang="en-US" sz="1600" b="1" dirty="0">
                <a:latin typeface="+mj-lt"/>
              </a:rPr>
              <a:t>they found that high levels of membership in communal organizations could, all else being equal, more than double the amount of self-employment.</a:t>
            </a:r>
            <a:r>
              <a:rPr lang="en-US" sz="1600" dirty="0">
                <a:latin typeface="+mj-lt"/>
              </a:rPr>
              <a:t> With these personalized connections, smaller businesses could flourish.</a:t>
            </a:r>
          </a:p>
          <a:p>
            <a:endParaRPr lang="en-US" sz="1600" dirty="0">
              <a:latin typeface="+mj-lt"/>
            </a:endParaRPr>
          </a:p>
          <a:p>
            <a:r>
              <a:rPr lang="en-US" sz="1600" dirty="0">
                <a:latin typeface="+mj-lt"/>
              </a:rPr>
              <a:t>When it comes to entrepreneurship, social capital can be a double-edged sword. It can provide networks of relationships and connections that help entrepreneurs get off the ground. But on the flip side, it can also mean that similar people engage with similar people, stifling the diversity of social connections that entrepreneurs need to succeed. My own research has found that communities rich in social capital tend to have lower rates of high-tech innovation, while innovation and entrepreneurship tend to thrive in more diverse communities with lower levels of social capital. </a:t>
            </a:r>
            <a:r>
              <a:rPr lang="en-US" sz="1600" b="1" dirty="0">
                <a:latin typeface="+mj-lt"/>
              </a:rPr>
              <a:t>The kind of social capital that is truly essential to innovation and entrepreneurship tends to be bridging (occurring across groups) as opposed to bonding (occurring within insular communities).</a:t>
            </a:r>
          </a:p>
        </p:txBody>
      </p:sp>
    </p:spTree>
    <p:extLst>
      <p:ext uri="{BB962C8B-B14F-4D97-AF65-F5344CB8AC3E}">
        <p14:creationId xmlns:p14="http://schemas.microsoft.com/office/powerpoint/2010/main" val="193116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434" y="1313492"/>
            <a:ext cx="10299940" cy="3139321"/>
          </a:xfrm>
          <a:prstGeom prst="rect">
            <a:avLst/>
          </a:prstGeom>
        </p:spPr>
        <p:txBody>
          <a:bodyPr wrap="square">
            <a:spAutoFit/>
          </a:bodyPr>
          <a:lstStyle/>
          <a:p>
            <a:r>
              <a:rPr lang="en-US" b="1" dirty="0" smtClean="0">
                <a:solidFill>
                  <a:srgbClr val="000000"/>
                </a:solidFill>
                <a:latin typeface="+mj-lt"/>
              </a:rPr>
              <a:t>World Health Organization: The Health </a:t>
            </a:r>
            <a:r>
              <a:rPr lang="en-US" b="1" dirty="0">
                <a:solidFill>
                  <a:srgbClr val="000000"/>
                </a:solidFill>
                <a:latin typeface="+mj-lt"/>
              </a:rPr>
              <a:t>Impact Assessment 2010. </a:t>
            </a:r>
            <a:r>
              <a:rPr lang="en-US" b="1" dirty="0">
                <a:solidFill>
                  <a:srgbClr val="000000"/>
                </a:solidFill>
                <a:latin typeface="+mj-lt"/>
                <a:hlinkClick r:id="rId2"/>
              </a:rPr>
              <a:t>http://www.who.int/hia/en</a:t>
            </a:r>
            <a:r>
              <a:rPr lang="en-US" b="1" dirty="0" smtClean="0">
                <a:solidFill>
                  <a:srgbClr val="000000"/>
                </a:solidFill>
                <a:latin typeface="+mj-lt"/>
                <a:hlinkClick r:id="rId2"/>
              </a:rPr>
              <a:t>/</a:t>
            </a:r>
            <a:endParaRPr lang="en-US" b="1" dirty="0" smtClean="0">
              <a:solidFill>
                <a:srgbClr val="000000"/>
              </a:solidFill>
              <a:latin typeface="+mj-lt"/>
            </a:endParaRPr>
          </a:p>
          <a:p>
            <a:endParaRPr lang="en-US" dirty="0">
              <a:solidFill>
                <a:srgbClr val="000000"/>
              </a:solidFill>
              <a:latin typeface="+mj-lt"/>
            </a:endParaRPr>
          </a:p>
          <a:p>
            <a:r>
              <a:rPr lang="en-US" dirty="0" smtClean="0">
                <a:solidFill>
                  <a:srgbClr val="000000"/>
                </a:solidFill>
                <a:latin typeface="+mj-lt"/>
              </a:rPr>
              <a:t>There's </a:t>
            </a:r>
            <a:r>
              <a:rPr lang="en-US" dirty="0">
                <a:solidFill>
                  <a:srgbClr val="000000"/>
                </a:solidFill>
                <a:latin typeface="+mj-lt"/>
              </a:rPr>
              <a:t>good reason for fixing health care to be a priority in the U.S., but a burgeoning school of thought suggests that access to care can turn out to matter less, in terms of overall health, than we're apt to assume. "There are broader contextual factors in communities that are definitely driving health outcomes more" than access to care, says Jason Purnell, PhD, MPH, an assistant professor at Washington University's Brown School. "That understanding seemed to have been missing from the survey results." </a:t>
            </a:r>
            <a:r>
              <a:rPr lang="en-US" dirty="0" smtClean="0">
                <a:solidFill>
                  <a:srgbClr val="000000"/>
                </a:solidFill>
                <a:latin typeface="+mj-lt"/>
              </a:rPr>
              <a:t>The </a:t>
            </a:r>
            <a:r>
              <a:rPr lang="en-US" dirty="0" smtClean="0">
                <a:latin typeface="+mj-lt"/>
              </a:rPr>
              <a:t>World </a:t>
            </a:r>
            <a:r>
              <a:rPr lang="en-US" dirty="0">
                <a:latin typeface="+mj-lt"/>
              </a:rPr>
              <a:t>Health Organization insists</a:t>
            </a:r>
            <a:r>
              <a:rPr lang="en-US" dirty="0">
                <a:solidFill>
                  <a:srgbClr val="000000"/>
                </a:solidFill>
                <a:latin typeface="+mj-lt"/>
              </a:rPr>
              <a:t>, "</a:t>
            </a:r>
            <a:r>
              <a:rPr lang="en-US" b="1" dirty="0">
                <a:solidFill>
                  <a:srgbClr val="000000"/>
                </a:solidFill>
                <a:latin typeface="+mj-lt"/>
              </a:rPr>
              <a:t>to a large extent, factors such as where we live, the state of our environment, genetics, our income and education level, and our relationships with friends and family all have considerable impacts on health, whereas the more commonly considered factors such as access and use of health care services often have less of an impact</a:t>
            </a:r>
            <a:r>
              <a:rPr lang="en-US" dirty="0">
                <a:solidFill>
                  <a:srgbClr val="000000"/>
                </a:solidFill>
                <a:latin typeface="+mj-lt"/>
              </a:rPr>
              <a:t>."</a:t>
            </a:r>
            <a:endParaRPr lang="en-US" dirty="0">
              <a:latin typeface="+mj-lt"/>
            </a:endParaRPr>
          </a:p>
        </p:txBody>
      </p:sp>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smtClean="0">
                <a:solidFill>
                  <a:srgbClr val="FF6D16"/>
                </a:solidFill>
                <a:latin typeface="Euphemia" panose="020B0503040102020104" pitchFamily="34" charset="0"/>
              </a:rPr>
              <a:t>Social determinants of health</a:t>
            </a:r>
            <a:endParaRPr lang="en-US" cap="all" dirty="0">
              <a:solidFill>
                <a:srgbClr val="FF6D16"/>
              </a:solidFill>
              <a:latin typeface="Euphemia" panose="020B05030401020201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12</a:t>
            </a:fld>
            <a:endParaRPr lang="en-US"/>
          </a:p>
        </p:txBody>
      </p:sp>
    </p:spTree>
    <p:extLst>
      <p:ext uri="{BB962C8B-B14F-4D97-AF65-F5344CB8AC3E}">
        <p14:creationId xmlns:p14="http://schemas.microsoft.com/office/powerpoint/2010/main" val="173670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66" y="92520"/>
            <a:ext cx="11749177" cy="6765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9676" y="6314861"/>
            <a:ext cx="11214338" cy="369332"/>
          </a:xfrm>
          <a:prstGeom prst="rect">
            <a:avLst/>
          </a:prstGeom>
        </p:spPr>
        <p:txBody>
          <a:bodyPr wrap="square">
            <a:spAutoFit/>
          </a:bodyPr>
          <a:lstStyle/>
          <a:p>
            <a:r>
              <a:rPr lang="en-US" dirty="0">
                <a:solidFill>
                  <a:schemeClr val="bg1">
                    <a:lumMod val="85000"/>
                  </a:schemeClr>
                </a:solidFill>
              </a:rPr>
              <a:t>http://www.citylab.com/politics/2013/03/how-decline-communities-explains-americas-health-problems/4889/</a:t>
            </a:r>
          </a:p>
        </p:txBody>
      </p:sp>
      <p:sp>
        <p:nvSpPr>
          <p:cNvPr id="3" name="Slide Number Placeholder 2"/>
          <p:cNvSpPr>
            <a:spLocks noGrp="1"/>
          </p:cNvSpPr>
          <p:nvPr>
            <p:ph type="sldNum" sz="quarter" idx="12"/>
          </p:nvPr>
        </p:nvSpPr>
        <p:spPr/>
        <p:txBody>
          <a:bodyPr/>
          <a:lstStyle/>
          <a:p>
            <a:fld id="{A86B8E0B-9E4C-43D6-8E50-A9ED84E3CB71}" type="slidenum">
              <a:rPr lang="en-US" smtClean="0"/>
              <a:t>13</a:t>
            </a:fld>
            <a:endParaRPr lang="en-US"/>
          </a:p>
        </p:txBody>
      </p:sp>
    </p:spTree>
    <p:extLst>
      <p:ext uri="{BB962C8B-B14F-4D97-AF65-F5344CB8AC3E}">
        <p14:creationId xmlns:p14="http://schemas.microsoft.com/office/powerpoint/2010/main" val="99482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3BAF0-9579-42B3-B979-30EFD986705E}" type="slidenum">
              <a:rPr lang="en-US" smtClean="0"/>
              <a:t>14</a:t>
            </a:fld>
            <a:endParaRPr lang="en-US"/>
          </a:p>
        </p:txBody>
      </p:sp>
      <p:sp>
        <p:nvSpPr>
          <p:cNvPr id="5" name="Rectangle 4"/>
          <p:cNvSpPr/>
          <p:nvPr/>
        </p:nvSpPr>
        <p:spPr>
          <a:xfrm>
            <a:off x="934998" y="2446117"/>
            <a:ext cx="10418802" cy="3293209"/>
          </a:xfrm>
          <a:prstGeom prst="rect">
            <a:avLst/>
          </a:prstGeom>
        </p:spPr>
        <p:txBody>
          <a:bodyPr wrap="square">
            <a:spAutoFit/>
          </a:bodyPr>
          <a:lstStyle/>
          <a:p>
            <a:pPr algn="just"/>
            <a:r>
              <a:rPr lang="en-US" sz="1600" dirty="0"/>
              <a:t>In Finland, members of the Swedish‐speaking minority, many of whom live in the province of </a:t>
            </a:r>
            <a:r>
              <a:rPr lang="en-US" sz="1600" dirty="0" err="1"/>
              <a:t>Ostrobothnia</a:t>
            </a:r>
            <a:r>
              <a:rPr lang="en-US" sz="1600" dirty="0"/>
              <a:t>, intermingle with the Finnish‐speaking majority. Although the two language communities are quite similar to each other in most societal respects, including socioeconomic status, education and use of health services, significant disparities have been reported in the morbidity, disability and mortality between the Swedish‐speaking minority and the Finnish‐speaking majority. </a:t>
            </a:r>
            <a:r>
              <a:rPr lang="en-US" sz="1600" b="1" dirty="0"/>
              <a:t>Since the population genetic, ecological and socioeconomic circumstances are equal, Swedish speakers’ longer active life is difficult to explain by conventional health‐related risk factors. A great deal of health inequality (between the language groups) seems to derive from uneven distribution of social capital, i.e. the Swedish‐speaking community holds a higher amount of social capital that is associated with their well‐being and health. </a:t>
            </a:r>
            <a:r>
              <a:rPr lang="en-US" sz="1600" dirty="0"/>
              <a:t>Factor analysis revealed four patterns of social capital measures, i.e. voluntary associational activity, friendship network, religious involvement and hobby club activity, of which associational activity, friendship network and religious involvement were significantly associated with good self‐rated health. Also, trustful friendship network, hobby club activity and religious involvement as well as avoidance of intoxication‐prone drinking behavior were significantly more frequent among the individuals of the Swedish‐speaking community. We suggest that health promotion should seek ways of working which would encourage social participation.</a:t>
            </a:r>
          </a:p>
        </p:txBody>
      </p:sp>
      <p:sp>
        <p:nvSpPr>
          <p:cNvPr id="6" name="Rectangle 5"/>
          <p:cNvSpPr/>
          <p:nvPr/>
        </p:nvSpPr>
        <p:spPr>
          <a:xfrm>
            <a:off x="934998" y="1514404"/>
            <a:ext cx="7924800" cy="553998"/>
          </a:xfrm>
          <a:prstGeom prst="rect">
            <a:avLst/>
          </a:prstGeom>
        </p:spPr>
        <p:txBody>
          <a:bodyPr wrap="square">
            <a:spAutoFit/>
          </a:bodyPr>
          <a:lstStyle/>
          <a:p>
            <a:r>
              <a:rPr lang="en-US" sz="1600" dirty="0"/>
              <a:t>“Social participation and health in a community rich in stock of social capital.”</a:t>
            </a:r>
          </a:p>
          <a:p>
            <a:r>
              <a:rPr lang="en-US" sz="1400" i="1" dirty="0"/>
              <a:t>Journal of Health Education Research</a:t>
            </a:r>
          </a:p>
        </p:txBody>
      </p:sp>
      <p:sp>
        <p:nvSpPr>
          <p:cNvPr id="7"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smtClean="0">
                <a:solidFill>
                  <a:srgbClr val="FF6D16"/>
                </a:solidFill>
                <a:latin typeface="Euphemia" panose="020B0503040102020104" pitchFamily="34" charset="0"/>
              </a:rPr>
              <a:t>Social capital and long life</a:t>
            </a:r>
            <a:endParaRPr lang="en-US" cap="all" dirty="0">
              <a:solidFill>
                <a:srgbClr val="FF6D16"/>
              </a:solidFill>
              <a:latin typeface="Euphemia" panose="020B0503040102020104" pitchFamily="34" charset="0"/>
            </a:endParaRPr>
          </a:p>
        </p:txBody>
      </p:sp>
    </p:spTree>
    <p:extLst>
      <p:ext uri="{BB962C8B-B14F-4D97-AF65-F5344CB8AC3E}">
        <p14:creationId xmlns:p14="http://schemas.microsoft.com/office/powerpoint/2010/main" val="120949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04CD5B-C7A8-40B2-98E1-4819F2F27E44}" type="slidenum">
              <a:rPr lang="fr-FR" smtClean="0"/>
              <a:pPr>
                <a:defRPr/>
              </a:pPr>
              <a:t>15</a:t>
            </a:fld>
            <a:endParaRPr lang="fr-FR"/>
          </a:p>
        </p:txBody>
      </p:sp>
      <p:sp>
        <p:nvSpPr>
          <p:cNvPr id="3" name="Rectangle 2"/>
          <p:cNvSpPr/>
          <p:nvPr/>
        </p:nvSpPr>
        <p:spPr>
          <a:xfrm>
            <a:off x="1317024" y="1161193"/>
            <a:ext cx="8848467" cy="3693319"/>
          </a:xfrm>
          <a:prstGeom prst="rect">
            <a:avLst/>
          </a:prstGeom>
        </p:spPr>
        <p:txBody>
          <a:bodyPr wrap="square">
            <a:spAutoFit/>
          </a:bodyPr>
          <a:lstStyle/>
          <a:p>
            <a:pPr algn="just"/>
            <a:r>
              <a:rPr lang="en-US" sz="1400" i="1" dirty="0" smtClean="0"/>
              <a:t>Published </a:t>
            </a:r>
            <a:r>
              <a:rPr lang="en-US" sz="1400" i="1" dirty="0"/>
              <a:t>in International Regional Sciences Review</a:t>
            </a:r>
          </a:p>
          <a:p>
            <a:pPr algn="just"/>
            <a:endParaRPr lang="en-US" sz="1200" b="1" dirty="0">
              <a:hlinkClick r:id="rId2"/>
            </a:endParaRPr>
          </a:p>
          <a:p>
            <a:pPr algn="just"/>
            <a:r>
              <a:rPr lang="en-US" sz="1200" dirty="0"/>
              <a:t>Andrew M. </a:t>
            </a:r>
            <a:r>
              <a:rPr lang="en-US" sz="1200" dirty="0" err="1"/>
              <a:t>Isserman</a:t>
            </a:r>
            <a:endParaRPr lang="en-US" sz="1200" dirty="0"/>
          </a:p>
          <a:p>
            <a:pPr algn="just"/>
            <a:r>
              <a:rPr lang="en-US" sz="1200" dirty="0"/>
              <a:t>Edward </a:t>
            </a:r>
            <a:r>
              <a:rPr lang="en-US" sz="1200" dirty="0" err="1"/>
              <a:t>Feser</a:t>
            </a:r>
            <a:endParaRPr lang="en-US" sz="1200" dirty="0"/>
          </a:p>
          <a:p>
            <a:pPr algn="just"/>
            <a:r>
              <a:rPr lang="en-US" sz="1200" dirty="0"/>
              <a:t>Drake E. Warren</a:t>
            </a:r>
          </a:p>
          <a:p>
            <a:pPr algn="just"/>
            <a:endParaRPr lang="en-US" sz="1200" b="1" dirty="0"/>
          </a:p>
          <a:p>
            <a:pPr algn="just"/>
            <a:r>
              <a:rPr lang="en-US" sz="1600" b="1" dirty="0" smtClean="0">
                <a:latin typeface="+mj-lt"/>
              </a:rPr>
              <a:t>More </a:t>
            </a:r>
            <a:r>
              <a:rPr lang="en-US" sz="1600" b="1" dirty="0">
                <a:latin typeface="+mj-lt"/>
              </a:rPr>
              <a:t>than 300 rural counties are more prosperous than the </a:t>
            </a:r>
            <a:r>
              <a:rPr lang="en-US" sz="1600" b="1" dirty="0" smtClean="0">
                <a:latin typeface="+mj-lt"/>
              </a:rPr>
              <a:t>nation. </a:t>
            </a:r>
            <a:r>
              <a:rPr lang="en-US" sz="1600" dirty="0">
                <a:latin typeface="+mj-lt"/>
              </a:rPr>
              <a:t>Each has lower unemployment rates, lower poverty rates, lower school dropout rates, and better housing conditions than the </a:t>
            </a:r>
            <a:r>
              <a:rPr lang="en-US" sz="1600" dirty="0" smtClean="0">
                <a:latin typeface="+mj-lt"/>
              </a:rPr>
              <a:t>national averages. </a:t>
            </a:r>
            <a:r>
              <a:rPr lang="en-US" sz="1600" b="1" dirty="0">
                <a:latin typeface="+mj-lt"/>
              </a:rPr>
              <a:t>Prosperous counties tend to have more educated populations, more diverse economies, more private non-farm jobs, more farmers and government farm payments, more creative class occupations, and more equal income distributions. </a:t>
            </a:r>
            <a:r>
              <a:rPr lang="en-US" sz="1600" dirty="0">
                <a:latin typeface="+mj-lt"/>
              </a:rPr>
              <a:t>They have fewer African-American, American Indian, or Hispanic residents and fewer recent immigrants. Some findings support what many rural people believe to be true</a:t>
            </a:r>
            <a:r>
              <a:rPr lang="en-US" sz="1600" b="1" dirty="0">
                <a:latin typeface="+mj-lt"/>
              </a:rPr>
              <a:t>: civically engaged religious groups and other identities that bind people together can really matter. </a:t>
            </a:r>
            <a:r>
              <a:rPr lang="en-US" sz="1600" dirty="0">
                <a:latin typeface="+mj-lt"/>
              </a:rPr>
              <a:t>Other results contradict conventional wisdom. For instance, climate and distances to cities and major airports, are relatively unimportant. Focusing on prosperity, instead of growth or competitiveness, provides new insights into rural conditions and prospects.</a:t>
            </a: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cap="all" dirty="0" smtClean="0">
                <a:solidFill>
                  <a:srgbClr val="FF6D16"/>
                </a:solidFill>
                <a:latin typeface="Euphemia" panose="020B0503040102020104" pitchFamily="34" charset="0"/>
              </a:rPr>
              <a:t>Why some rural places prosper and others do not</a:t>
            </a:r>
            <a:endParaRPr lang="en-US" sz="2800" cap="all" dirty="0">
              <a:solidFill>
                <a:srgbClr val="FF6D16"/>
              </a:solidFill>
              <a:latin typeface="Euphemia" panose="020B0503040102020104" pitchFamily="34" charset="0"/>
            </a:endParaRPr>
          </a:p>
        </p:txBody>
      </p:sp>
    </p:spTree>
    <p:extLst>
      <p:ext uri="{BB962C8B-B14F-4D97-AF65-F5344CB8AC3E}">
        <p14:creationId xmlns:p14="http://schemas.microsoft.com/office/powerpoint/2010/main" val="141544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7CE12EF-5CA1-4B38-B13B-425AB8426103}" type="slidenum">
              <a:rPr lang="fr-FR" smtClean="0"/>
              <a:pPr>
                <a:defRPr/>
              </a:pPr>
              <a:t>16</a:t>
            </a:fld>
            <a:endParaRPr lang="fr-FR"/>
          </a:p>
        </p:txBody>
      </p:sp>
      <p:pic>
        <p:nvPicPr>
          <p:cNvPr id="4" name="Picture 2" descr="http://ethicalpolitics.org/images/associ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1" y="1717674"/>
            <a:ext cx="5848350" cy="46386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5"/>
            <a:ext cx="10515600" cy="1325563"/>
          </a:xfrm>
        </p:spPr>
        <p:txBody>
          <a:bodyPr>
            <a:normAutofit/>
          </a:bodyPr>
          <a:lstStyle/>
          <a:p>
            <a:r>
              <a:rPr lang="en-US" sz="4000" cap="all" dirty="0" smtClean="0">
                <a:solidFill>
                  <a:srgbClr val="FF6D16"/>
                </a:solidFill>
                <a:latin typeface="Euphemia" panose="020B0503040102020104" pitchFamily="34" charset="0"/>
              </a:rPr>
              <a:t>Putnam: the decline of social capital</a:t>
            </a:r>
            <a:endParaRPr lang="en-US" sz="4000" cap="all" dirty="0">
              <a:solidFill>
                <a:srgbClr val="FF6D16"/>
              </a:solidFill>
              <a:latin typeface="Euphemia" panose="020B0503040102020104" pitchFamily="34" charset="0"/>
            </a:endParaRPr>
          </a:p>
        </p:txBody>
      </p:sp>
      <p:pic>
        <p:nvPicPr>
          <p:cNvPr id="5" name="Picture 2" descr="http://media.tumblr.com/tumblr_lur5sq6KwD1qc9f5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005" y="1982688"/>
            <a:ext cx="5344957" cy="382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23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D16"/>
        </a:solidFill>
        <a:effectLst/>
      </p:bgPr>
    </p:bg>
    <p:spTree>
      <p:nvGrpSpPr>
        <p:cNvPr id="1" name=""/>
        <p:cNvGrpSpPr/>
        <p:nvPr/>
      </p:nvGrpSpPr>
      <p:grpSpPr>
        <a:xfrm>
          <a:off x="0" y="0"/>
          <a:ext cx="0" cy="0"/>
          <a:chOff x="0" y="0"/>
          <a:chExt cx="0" cy="0"/>
        </a:xfrm>
      </p:grpSpPr>
      <p:sp>
        <p:nvSpPr>
          <p:cNvPr id="4" name="TextBox 3"/>
          <p:cNvSpPr txBox="1"/>
          <p:nvPr/>
        </p:nvSpPr>
        <p:spPr>
          <a:xfrm>
            <a:off x="4013891" y="2538032"/>
            <a:ext cx="3411640" cy="1323439"/>
          </a:xfrm>
          <a:prstGeom prst="rect">
            <a:avLst/>
          </a:prstGeom>
          <a:noFill/>
        </p:spPr>
        <p:txBody>
          <a:bodyPr wrap="none" rtlCol="0">
            <a:spAutoFit/>
          </a:bodyPr>
          <a:lstStyle/>
          <a:p>
            <a:r>
              <a:rPr lang="en-US" sz="8000" b="1" cap="all" dirty="0" smtClean="0">
                <a:solidFill>
                  <a:schemeClr val="bg1"/>
                </a:solidFill>
                <a:latin typeface="Euphemia" panose="020B0503040102020104" pitchFamily="34" charset="0"/>
              </a:rPr>
              <a:t>Parks!</a:t>
            </a:r>
          </a:p>
        </p:txBody>
      </p:sp>
      <p:sp>
        <p:nvSpPr>
          <p:cNvPr id="2" name="Slide Number Placeholder 1"/>
          <p:cNvSpPr>
            <a:spLocks noGrp="1"/>
          </p:cNvSpPr>
          <p:nvPr>
            <p:ph type="sldNum" sz="quarter" idx="12"/>
          </p:nvPr>
        </p:nvSpPr>
        <p:spPr/>
        <p:txBody>
          <a:bodyPr/>
          <a:lstStyle/>
          <a:p>
            <a:fld id="{A86B8E0B-9E4C-43D6-8E50-A9ED84E3CB71}" type="slidenum">
              <a:rPr lang="en-US" smtClean="0"/>
              <a:t>17</a:t>
            </a:fld>
            <a:endParaRPr lang="en-US"/>
          </a:p>
        </p:txBody>
      </p:sp>
    </p:spTree>
    <p:extLst>
      <p:ext uri="{BB962C8B-B14F-4D97-AF65-F5344CB8AC3E}">
        <p14:creationId xmlns:p14="http://schemas.microsoft.com/office/powerpoint/2010/main" val="150637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0738" y="5204721"/>
            <a:ext cx="9748451" cy="646331"/>
          </a:xfrm>
          <a:prstGeom prst="rect">
            <a:avLst/>
          </a:prstGeom>
        </p:spPr>
        <p:txBody>
          <a:bodyPr wrap="square">
            <a:spAutoFit/>
          </a:bodyPr>
          <a:lstStyle/>
          <a:p>
            <a:r>
              <a:rPr lang="en-US" i="1" dirty="0" smtClean="0">
                <a:latin typeface="+mj-lt"/>
              </a:rPr>
              <a:t>Green </a:t>
            </a:r>
            <a:r>
              <a:rPr lang="en-US" i="1" dirty="0">
                <a:latin typeface="+mj-lt"/>
              </a:rPr>
              <a:t>space in towns and cities could lead to significant and sustained improvements in mental health, finds a new study published in the journal of Environmental Science &amp; Technology</a:t>
            </a:r>
            <a:endParaRPr lang="en-US" b="0" i="1" dirty="0">
              <a:effectLst/>
              <a:latin typeface="+mj-lt"/>
            </a:endParaRPr>
          </a:p>
        </p:txBody>
      </p:sp>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smtClean="0">
                <a:solidFill>
                  <a:srgbClr val="FF6D16"/>
                </a:solidFill>
                <a:latin typeface="Euphemia" panose="020B0503040102020104" pitchFamily="34" charset="0"/>
              </a:rPr>
              <a:t>Parks!</a:t>
            </a:r>
            <a:endParaRPr lang="en-US" cap="all" dirty="0">
              <a:solidFill>
                <a:srgbClr val="FF6D16"/>
              </a:solidFill>
              <a:latin typeface="Euphemia" panose="020B0503040102020104" pitchFamily="34" charset="0"/>
            </a:endParaRPr>
          </a:p>
        </p:txBody>
      </p:sp>
      <p:pic>
        <p:nvPicPr>
          <p:cNvPr id="3" name="Picture 2">
            <a:hlinkClick r:id="rId2"/>
          </p:cNvPr>
          <p:cNvPicPr>
            <a:picLocks noChangeAspect="1"/>
          </p:cNvPicPr>
          <p:nvPr/>
        </p:nvPicPr>
        <p:blipFill>
          <a:blip r:embed="rId3"/>
          <a:stretch>
            <a:fillRect/>
          </a:stretch>
        </p:blipFill>
        <p:spPr>
          <a:xfrm>
            <a:off x="3706373" y="442570"/>
            <a:ext cx="7332963" cy="4139084"/>
          </a:xfrm>
          <a:prstGeom prst="rect">
            <a:avLst/>
          </a:prstGeom>
        </p:spPr>
      </p:pic>
      <p:sp>
        <p:nvSpPr>
          <p:cNvPr id="6" name="Slide Number Placeholder 5"/>
          <p:cNvSpPr>
            <a:spLocks noGrp="1"/>
          </p:cNvSpPr>
          <p:nvPr>
            <p:ph type="sldNum" sz="quarter" idx="12"/>
          </p:nvPr>
        </p:nvSpPr>
        <p:spPr/>
        <p:txBody>
          <a:bodyPr/>
          <a:lstStyle/>
          <a:p>
            <a:fld id="{A86B8E0B-9E4C-43D6-8E50-A9ED84E3CB71}" type="slidenum">
              <a:rPr lang="en-US" smtClean="0"/>
              <a:t>18</a:t>
            </a:fld>
            <a:endParaRPr lang="en-US"/>
          </a:p>
        </p:txBody>
      </p:sp>
    </p:spTree>
    <p:extLst>
      <p:ext uri="{BB962C8B-B14F-4D97-AF65-F5344CB8AC3E}">
        <p14:creationId xmlns:p14="http://schemas.microsoft.com/office/powerpoint/2010/main" val="1773949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pontoatnyc.files.wordpress.com/2013/06/central-park-k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7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63808" y="1951892"/>
            <a:ext cx="2470638" cy="1200329"/>
          </a:xfrm>
          <a:prstGeom prst="rect">
            <a:avLst/>
          </a:prstGeom>
          <a:noFill/>
        </p:spPr>
        <p:txBody>
          <a:bodyPr wrap="square" rtlCol="0">
            <a:spAutoFit/>
          </a:bodyPr>
          <a:lstStyle/>
          <a:p>
            <a:r>
              <a:rPr lang="en-US" dirty="0" smtClean="0"/>
              <a:t>Parks are great, but if your city was not designed around one, what can it do?</a:t>
            </a:r>
            <a:endParaRPr lang="en-US" dirty="0"/>
          </a:p>
        </p:txBody>
      </p:sp>
      <p:sp>
        <p:nvSpPr>
          <p:cNvPr id="3" name="Slide Number Placeholder 2"/>
          <p:cNvSpPr>
            <a:spLocks noGrp="1"/>
          </p:cNvSpPr>
          <p:nvPr>
            <p:ph type="sldNum" sz="quarter" idx="12"/>
          </p:nvPr>
        </p:nvSpPr>
        <p:spPr/>
        <p:txBody>
          <a:bodyPr/>
          <a:lstStyle/>
          <a:p>
            <a:fld id="{A86B8E0B-9E4C-43D6-8E50-A9ED84E3CB71}" type="slidenum">
              <a:rPr lang="en-US" smtClean="0"/>
              <a:t>19</a:t>
            </a:fld>
            <a:endParaRPr lang="en-US"/>
          </a:p>
        </p:txBody>
      </p:sp>
    </p:spTree>
    <p:extLst>
      <p:ext uri="{BB962C8B-B14F-4D97-AF65-F5344CB8AC3E}">
        <p14:creationId xmlns:p14="http://schemas.microsoft.com/office/powerpoint/2010/main" val="291674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FF6D16"/>
                </a:solidFill>
                <a:latin typeface="Euphemia" panose="020B0503040102020104" pitchFamily="34" charset="0"/>
              </a:rPr>
              <a:t>Outline for today:</a:t>
            </a:r>
            <a:endParaRPr lang="en-US" cap="all" dirty="0">
              <a:solidFill>
                <a:srgbClr val="FF6D16"/>
              </a:solidFill>
              <a:latin typeface="Euphemia" panose="020B0503040102020104" pitchFamily="34" charset="0"/>
            </a:endParaRPr>
          </a:p>
        </p:txBody>
      </p:sp>
      <p:sp>
        <p:nvSpPr>
          <p:cNvPr id="3" name="Content Placeholder 2"/>
          <p:cNvSpPr>
            <a:spLocks noGrp="1"/>
          </p:cNvSpPr>
          <p:nvPr>
            <p:ph idx="1"/>
          </p:nvPr>
        </p:nvSpPr>
        <p:spPr/>
        <p:txBody>
          <a:bodyPr>
            <a:normAutofit/>
          </a:bodyPr>
          <a:lstStyle/>
          <a:p>
            <a:r>
              <a:rPr lang="en-US" sz="1800" dirty="0" smtClean="0">
                <a:latin typeface="+mj-lt"/>
                <a:cs typeface="Helvetica" panose="020B0604020202020204" pitchFamily="34" charset="0"/>
              </a:rPr>
              <a:t>Cities case study assignment</a:t>
            </a:r>
          </a:p>
          <a:p>
            <a:r>
              <a:rPr lang="en-US" sz="1800" dirty="0" smtClean="0">
                <a:latin typeface="+mj-lt"/>
                <a:cs typeface="Helvetica" panose="020B0604020202020204" pitchFamily="34" charset="0"/>
              </a:rPr>
              <a:t>Health in the urban environment</a:t>
            </a:r>
          </a:p>
          <a:p>
            <a:r>
              <a:rPr lang="en-US" sz="1800" dirty="0" smtClean="0">
                <a:latin typeface="+mj-lt"/>
                <a:cs typeface="Helvetica" panose="020B0604020202020204" pitchFamily="34" charset="0"/>
              </a:rPr>
              <a:t>Lab 02 – Load a Base Map</a:t>
            </a:r>
          </a:p>
          <a:p>
            <a:endParaRPr lang="en-US" sz="1800" dirty="0" smtClean="0">
              <a:latin typeface="+mj-lt"/>
              <a:cs typeface="Helvetica" panose="020B0604020202020204" pitchFamily="34" charset="0"/>
            </a:endParaRPr>
          </a:p>
          <a:p>
            <a:endParaRPr lang="en-US" sz="1800" dirty="0" smtClean="0">
              <a:latin typeface="+mj-lt"/>
              <a:cs typeface="Helvetica" panose="020B0604020202020204" pitchFamily="34" charset="0"/>
            </a:endParaRPr>
          </a:p>
          <a:p>
            <a:endParaRPr lang="en-US" sz="1800" dirty="0" smtClean="0">
              <a:latin typeface="+mj-lt"/>
              <a:cs typeface="Helvetica" panose="020B0604020202020204" pitchFamily="34" charset="0"/>
            </a:endParaRPr>
          </a:p>
          <a:p>
            <a:endParaRPr lang="en-US" sz="1800" dirty="0" smtClean="0">
              <a:latin typeface="+mj-lt"/>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2</a:t>
            </a:fld>
            <a:endParaRPr lang="en-US"/>
          </a:p>
        </p:txBody>
      </p:sp>
    </p:spTree>
    <p:extLst>
      <p:ext uri="{BB962C8B-B14F-4D97-AF65-F5344CB8AC3E}">
        <p14:creationId xmlns:p14="http://schemas.microsoft.com/office/powerpoint/2010/main" val="137157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nnecting pocket parks makes city space coherent. Michael Van Valkenburgh Associates, 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745735" y="-2182183"/>
            <a:ext cx="4700530" cy="12191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07034" y="365125"/>
            <a:ext cx="1187857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cap="all" dirty="0" smtClean="0">
                <a:solidFill>
                  <a:srgbClr val="FF6D16"/>
                </a:solidFill>
                <a:latin typeface="Euphemia" panose="020B0503040102020104" pitchFamily="34" charset="0"/>
              </a:rPr>
              <a:t>Connecting pocket parks makes cities coherent</a:t>
            </a:r>
            <a:endParaRPr lang="en-US" sz="3600" cap="all" dirty="0">
              <a:solidFill>
                <a:srgbClr val="FF6D16"/>
              </a:solidFill>
              <a:latin typeface="Euphemia" panose="020B0503040102020104" pitchFamily="34" charset="0"/>
            </a:endParaRPr>
          </a:p>
        </p:txBody>
      </p:sp>
      <p:sp>
        <p:nvSpPr>
          <p:cNvPr id="2" name="Rectangle 1"/>
          <p:cNvSpPr/>
          <p:nvPr/>
        </p:nvSpPr>
        <p:spPr>
          <a:xfrm>
            <a:off x="3243213" y="6375723"/>
            <a:ext cx="6050631" cy="369332"/>
          </a:xfrm>
          <a:prstGeom prst="rect">
            <a:avLst/>
          </a:prstGeom>
        </p:spPr>
        <p:txBody>
          <a:bodyPr wrap="none">
            <a:spAutoFit/>
          </a:bodyPr>
          <a:lstStyle/>
          <a:p>
            <a:r>
              <a:rPr lang="en-US" dirty="0">
                <a:solidFill>
                  <a:schemeClr val="bg1">
                    <a:lumMod val="85000"/>
                  </a:schemeClr>
                </a:solidFill>
              </a:rPr>
              <a:t>http://www.mvvainc.com/project.php?id=99&amp;c=urban_design</a:t>
            </a:r>
          </a:p>
        </p:txBody>
      </p:sp>
      <p:sp>
        <p:nvSpPr>
          <p:cNvPr id="4" name="TextBox 3"/>
          <p:cNvSpPr txBox="1"/>
          <p:nvPr/>
        </p:nvSpPr>
        <p:spPr>
          <a:xfrm>
            <a:off x="10662249" y="2001328"/>
            <a:ext cx="1121461" cy="369332"/>
          </a:xfrm>
          <a:prstGeom prst="rect">
            <a:avLst/>
          </a:prstGeom>
          <a:noFill/>
        </p:spPr>
        <p:txBody>
          <a:bodyPr wrap="none" rtlCol="0">
            <a:spAutoFit/>
          </a:bodyPr>
          <a:lstStyle/>
          <a:p>
            <a:r>
              <a:rPr lang="en-US" dirty="0" smtClean="0"/>
              <a:t>Austin, TX</a:t>
            </a:r>
            <a:endParaRPr lang="en-US" dirty="0"/>
          </a:p>
        </p:txBody>
      </p:sp>
      <p:sp>
        <p:nvSpPr>
          <p:cNvPr id="5" name="Slide Number Placeholder 4"/>
          <p:cNvSpPr>
            <a:spLocks noGrp="1"/>
          </p:cNvSpPr>
          <p:nvPr>
            <p:ph type="sldNum" sz="quarter" idx="12"/>
          </p:nvPr>
        </p:nvSpPr>
        <p:spPr/>
        <p:txBody>
          <a:bodyPr/>
          <a:lstStyle/>
          <a:p>
            <a:fld id="{A86B8E0B-9E4C-43D6-8E50-A9ED84E3CB71}" type="slidenum">
              <a:rPr lang="en-US" smtClean="0"/>
              <a:t>20</a:t>
            </a:fld>
            <a:endParaRPr lang="en-US"/>
          </a:p>
        </p:txBody>
      </p:sp>
    </p:spTree>
    <p:extLst>
      <p:ext uri="{BB962C8B-B14F-4D97-AF65-F5344CB8AC3E}">
        <p14:creationId xmlns:p14="http://schemas.microsoft.com/office/powerpoint/2010/main" val="73683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d009cdnb.archdaily.net/wp-content/uploads/2013/07/51f822c6e8e44ef7d4000152_why-cycle-cities-are-the-future_aerial_photo_of_greenway-528x4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80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30265" y="1311216"/>
            <a:ext cx="2682815" cy="2585323"/>
          </a:xfrm>
          <a:prstGeom prst="rect">
            <a:avLst/>
          </a:prstGeom>
          <a:noFill/>
        </p:spPr>
        <p:txBody>
          <a:bodyPr wrap="square" rtlCol="0">
            <a:spAutoFit/>
          </a:bodyPr>
          <a:lstStyle/>
          <a:p>
            <a:r>
              <a:rPr lang="en-US" dirty="0" smtClean="0"/>
              <a:t>Linear parks offer more benefits than the same park space arranged as a square.</a:t>
            </a:r>
          </a:p>
          <a:p>
            <a:endParaRPr lang="en-US" dirty="0"/>
          </a:p>
          <a:p>
            <a:r>
              <a:rPr lang="en-US" dirty="0" smtClean="0"/>
              <a:t>They are often created by converting an old rail track or following a natural easement like a creek.</a:t>
            </a:r>
            <a:endParaRPr lang="en-US" dirty="0"/>
          </a:p>
        </p:txBody>
      </p:sp>
      <p:sp>
        <p:nvSpPr>
          <p:cNvPr id="3" name="Slide Number Placeholder 2"/>
          <p:cNvSpPr>
            <a:spLocks noGrp="1"/>
          </p:cNvSpPr>
          <p:nvPr>
            <p:ph type="sldNum" sz="quarter" idx="12"/>
          </p:nvPr>
        </p:nvSpPr>
        <p:spPr/>
        <p:txBody>
          <a:bodyPr/>
          <a:lstStyle/>
          <a:p>
            <a:fld id="{A86B8E0B-9E4C-43D6-8E50-A9ED84E3CB71}" type="slidenum">
              <a:rPr lang="en-US" smtClean="0"/>
              <a:t>21</a:t>
            </a:fld>
            <a:endParaRPr lang="en-US"/>
          </a:p>
        </p:txBody>
      </p:sp>
    </p:spTree>
    <p:extLst>
      <p:ext uri="{BB962C8B-B14F-4D97-AF65-F5344CB8AC3E}">
        <p14:creationId xmlns:p14="http://schemas.microsoft.com/office/powerpoint/2010/main" val="11802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ustler.net/images/uploads/10up_2012_-_atlanta_belt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521" y="391868"/>
            <a:ext cx="8920821" cy="60089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86B8E0B-9E4C-43D6-8E50-A9ED84E3CB71}" type="slidenum">
              <a:rPr lang="en-US" smtClean="0"/>
              <a:t>22</a:t>
            </a:fld>
            <a:endParaRPr lang="en-US"/>
          </a:p>
        </p:txBody>
      </p:sp>
    </p:spTree>
    <p:extLst>
      <p:ext uri="{BB962C8B-B14F-4D97-AF65-F5344CB8AC3E}">
        <p14:creationId xmlns:p14="http://schemas.microsoft.com/office/powerpoint/2010/main" val="3811975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ccyclomaniacs.us/maps/2011/110715_minneha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45" y="1354661"/>
            <a:ext cx="11916263" cy="45838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83283" y="845389"/>
            <a:ext cx="1800493" cy="369332"/>
          </a:xfrm>
          <a:prstGeom prst="rect">
            <a:avLst/>
          </a:prstGeom>
          <a:noFill/>
        </p:spPr>
        <p:txBody>
          <a:bodyPr wrap="none" rtlCol="0">
            <a:spAutoFit/>
          </a:bodyPr>
          <a:lstStyle/>
          <a:p>
            <a:r>
              <a:rPr lang="en-US" dirty="0" smtClean="0"/>
              <a:t>Minneapolis, MN</a:t>
            </a:r>
            <a:endParaRPr lang="en-US" dirty="0"/>
          </a:p>
        </p:txBody>
      </p:sp>
      <p:sp>
        <p:nvSpPr>
          <p:cNvPr id="3" name="Slide Number Placeholder 2"/>
          <p:cNvSpPr>
            <a:spLocks noGrp="1"/>
          </p:cNvSpPr>
          <p:nvPr>
            <p:ph type="sldNum" sz="quarter" idx="12"/>
          </p:nvPr>
        </p:nvSpPr>
        <p:spPr/>
        <p:txBody>
          <a:bodyPr/>
          <a:lstStyle/>
          <a:p>
            <a:fld id="{A86B8E0B-9E4C-43D6-8E50-A9ED84E3CB71}" type="slidenum">
              <a:rPr lang="en-US" smtClean="0"/>
              <a:t>23</a:t>
            </a:fld>
            <a:endParaRPr lang="en-US"/>
          </a:p>
        </p:txBody>
      </p:sp>
    </p:spTree>
    <p:extLst>
      <p:ext uri="{BB962C8B-B14F-4D97-AF65-F5344CB8AC3E}">
        <p14:creationId xmlns:p14="http://schemas.microsoft.com/office/powerpoint/2010/main" val="424473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cesavage.files.wordpress.com/2011/07/creekw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231" y="1347907"/>
            <a:ext cx="4114800" cy="41148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86B8E0B-9E4C-43D6-8E50-A9ED84E3CB71}" type="slidenum">
              <a:rPr lang="en-US" smtClean="0"/>
              <a:t>24</a:t>
            </a:fld>
            <a:endParaRPr lang="en-US"/>
          </a:p>
        </p:txBody>
      </p:sp>
    </p:spTree>
    <p:extLst>
      <p:ext uri="{BB962C8B-B14F-4D97-AF65-F5344CB8AC3E}">
        <p14:creationId xmlns:p14="http://schemas.microsoft.com/office/powerpoint/2010/main" val="407700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6D16"/>
        </a:solidFill>
        <a:effectLst/>
      </p:bgPr>
    </p:bg>
    <p:spTree>
      <p:nvGrpSpPr>
        <p:cNvPr id="1" name=""/>
        <p:cNvGrpSpPr/>
        <p:nvPr/>
      </p:nvGrpSpPr>
      <p:grpSpPr>
        <a:xfrm>
          <a:off x="0" y="0"/>
          <a:ext cx="0" cy="0"/>
          <a:chOff x="0" y="0"/>
          <a:chExt cx="0" cy="0"/>
        </a:xfrm>
      </p:grpSpPr>
      <p:sp>
        <p:nvSpPr>
          <p:cNvPr id="4" name="TextBox 3"/>
          <p:cNvSpPr txBox="1"/>
          <p:nvPr/>
        </p:nvSpPr>
        <p:spPr>
          <a:xfrm>
            <a:off x="3122831" y="2535629"/>
            <a:ext cx="6035819" cy="1323439"/>
          </a:xfrm>
          <a:prstGeom prst="rect">
            <a:avLst/>
          </a:prstGeom>
          <a:noFill/>
        </p:spPr>
        <p:txBody>
          <a:bodyPr wrap="none" rtlCol="0">
            <a:spAutoFit/>
          </a:bodyPr>
          <a:lstStyle/>
          <a:p>
            <a:r>
              <a:rPr lang="en-US" sz="8000" b="1" cap="all" dirty="0" smtClean="0">
                <a:solidFill>
                  <a:schemeClr val="bg1"/>
                </a:solidFill>
                <a:latin typeface="Euphemia" panose="020B0503040102020104" pitchFamily="34" charset="0"/>
              </a:rPr>
              <a:t>Big picture</a:t>
            </a:r>
          </a:p>
        </p:txBody>
      </p:sp>
      <p:sp>
        <p:nvSpPr>
          <p:cNvPr id="2" name="Slide Number Placeholder 1"/>
          <p:cNvSpPr>
            <a:spLocks noGrp="1"/>
          </p:cNvSpPr>
          <p:nvPr>
            <p:ph type="sldNum" sz="quarter" idx="12"/>
          </p:nvPr>
        </p:nvSpPr>
        <p:spPr/>
        <p:txBody>
          <a:bodyPr/>
          <a:lstStyle/>
          <a:p>
            <a:fld id="{A86B8E0B-9E4C-43D6-8E50-A9ED84E3CB71}" type="slidenum">
              <a:rPr lang="en-US" smtClean="0"/>
              <a:t>25</a:t>
            </a:fld>
            <a:endParaRPr lang="en-US"/>
          </a:p>
        </p:txBody>
      </p:sp>
    </p:spTree>
    <p:extLst>
      <p:ext uri="{BB962C8B-B14F-4D97-AF65-F5344CB8AC3E}">
        <p14:creationId xmlns:p14="http://schemas.microsoft.com/office/powerpoint/2010/main" val="2751902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430" y="3213624"/>
            <a:ext cx="759823" cy="369332"/>
          </a:xfrm>
          <a:prstGeom prst="rect">
            <a:avLst/>
          </a:prstGeom>
          <a:noFill/>
        </p:spPr>
        <p:txBody>
          <a:bodyPr wrap="none" rtlCol="0">
            <a:spAutoFit/>
          </a:bodyPr>
          <a:lstStyle/>
          <a:p>
            <a:r>
              <a:rPr lang="en-US" dirty="0" smtClean="0"/>
              <a:t>Safety</a:t>
            </a:r>
            <a:endParaRPr lang="en-US" dirty="0"/>
          </a:p>
        </p:txBody>
      </p:sp>
      <p:sp>
        <p:nvSpPr>
          <p:cNvPr id="3" name="TextBox 2"/>
          <p:cNvSpPr txBox="1"/>
          <p:nvPr/>
        </p:nvSpPr>
        <p:spPr>
          <a:xfrm>
            <a:off x="695430" y="2578433"/>
            <a:ext cx="1217834" cy="369332"/>
          </a:xfrm>
          <a:prstGeom prst="rect">
            <a:avLst/>
          </a:prstGeom>
          <a:noFill/>
        </p:spPr>
        <p:txBody>
          <a:bodyPr wrap="none" rtlCol="0">
            <a:spAutoFit/>
          </a:bodyPr>
          <a:lstStyle/>
          <a:p>
            <a:r>
              <a:rPr lang="en-US" dirty="0" smtClean="0"/>
              <a:t>Walkability</a:t>
            </a:r>
            <a:endParaRPr lang="en-US" dirty="0"/>
          </a:p>
        </p:txBody>
      </p:sp>
      <p:sp>
        <p:nvSpPr>
          <p:cNvPr id="4" name="TextBox 3"/>
          <p:cNvSpPr txBox="1"/>
          <p:nvPr/>
        </p:nvSpPr>
        <p:spPr>
          <a:xfrm>
            <a:off x="695430" y="672860"/>
            <a:ext cx="680956" cy="369332"/>
          </a:xfrm>
          <a:prstGeom prst="rect">
            <a:avLst/>
          </a:prstGeom>
          <a:noFill/>
        </p:spPr>
        <p:txBody>
          <a:bodyPr wrap="none" rtlCol="0">
            <a:spAutoFit/>
          </a:bodyPr>
          <a:lstStyle/>
          <a:p>
            <a:r>
              <a:rPr lang="en-US" dirty="0" smtClean="0"/>
              <a:t>Parks</a:t>
            </a:r>
            <a:endParaRPr lang="en-US" dirty="0"/>
          </a:p>
        </p:txBody>
      </p:sp>
      <p:sp>
        <p:nvSpPr>
          <p:cNvPr id="5" name="TextBox 4"/>
          <p:cNvSpPr txBox="1"/>
          <p:nvPr/>
        </p:nvSpPr>
        <p:spPr>
          <a:xfrm>
            <a:off x="695430" y="1308051"/>
            <a:ext cx="1676741" cy="369332"/>
          </a:xfrm>
          <a:prstGeom prst="rect">
            <a:avLst/>
          </a:prstGeom>
          <a:noFill/>
        </p:spPr>
        <p:txBody>
          <a:bodyPr wrap="none" rtlCol="0">
            <a:spAutoFit/>
          </a:bodyPr>
          <a:lstStyle/>
          <a:p>
            <a:r>
              <a:rPr lang="en-US" dirty="0" smtClean="0"/>
              <a:t>Physical Activity</a:t>
            </a:r>
          </a:p>
        </p:txBody>
      </p:sp>
      <p:sp>
        <p:nvSpPr>
          <p:cNvPr id="9" name="TextBox 8"/>
          <p:cNvSpPr txBox="1"/>
          <p:nvPr/>
        </p:nvSpPr>
        <p:spPr>
          <a:xfrm>
            <a:off x="695430" y="1943242"/>
            <a:ext cx="4037324" cy="369332"/>
          </a:xfrm>
          <a:prstGeom prst="rect">
            <a:avLst/>
          </a:prstGeom>
          <a:noFill/>
        </p:spPr>
        <p:txBody>
          <a:bodyPr wrap="none" rtlCol="0">
            <a:spAutoFit/>
          </a:bodyPr>
          <a:lstStyle/>
          <a:p>
            <a:r>
              <a:rPr lang="en-US" dirty="0" smtClean="0"/>
              <a:t>Disease (obesity, heart disease, diabetes)</a:t>
            </a:r>
            <a:endParaRPr lang="en-US" dirty="0"/>
          </a:p>
        </p:txBody>
      </p:sp>
      <p:sp>
        <p:nvSpPr>
          <p:cNvPr id="10" name="TextBox 9"/>
          <p:cNvSpPr txBox="1"/>
          <p:nvPr/>
        </p:nvSpPr>
        <p:spPr>
          <a:xfrm>
            <a:off x="695430" y="3848815"/>
            <a:ext cx="1425775" cy="369332"/>
          </a:xfrm>
          <a:prstGeom prst="rect">
            <a:avLst/>
          </a:prstGeom>
          <a:noFill/>
        </p:spPr>
        <p:txBody>
          <a:bodyPr wrap="none" rtlCol="0">
            <a:spAutoFit/>
          </a:bodyPr>
          <a:lstStyle/>
          <a:p>
            <a:r>
              <a:rPr lang="en-US" dirty="0" smtClean="0"/>
              <a:t>Social Capital</a:t>
            </a:r>
            <a:endParaRPr lang="en-US" dirty="0"/>
          </a:p>
        </p:txBody>
      </p:sp>
      <p:sp>
        <p:nvSpPr>
          <p:cNvPr id="11" name="TextBox 10"/>
          <p:cNvSpPr txBox="1"/>
          <p:nvPr/>
        </p:nvSpPr>
        <p:spPr>
          <a:xfrm>
            <a:off x="695430" y="4484006"/>
            <a:ext cx="814710" cy="369332"/>
          </a:xfrm>
          <a:prstGeom prst="rect">
            <a:avLst/>
          </a:prstGeom>
          <a:noFill/>
        </p:spPr>
        <p:txBody>
          <a:bodyPr wrap="none" rtlCol="0">
            <a:spAutoFit/>
          </a:bodyPr>
          <a:lstStyle/>
          <a:p>
            <a:r>
              <a:rPr lang="en-US" dirty="0" smtClean="0"/>
              <a:t>Sprawl</a:t>
            </a:r>
            <a:endParaRPr lang="en-US" dirty="0"/>
          </a:p>
        </p:txBody>
      </p:sp>
      <p:sp>
        <p:nvSpPr>
          <p:cNvPr id="12" name="TextBox 11"/>
          <p:cNvSpPr txBox="1"/>
          <p:nvPr/>
        </p:nvSpPr>
        <p:spPr>
          <a:xfrm>
            <a:off x="695430" y="5119194"/>
            <a:ext cx="3610797" cy="369332"/>
          </a:xfrm>
          <a:prstGeom prst="rect">
            <a:avLst/>
          </a:prstGeom>
          <a:noFill/>
        </p:spPr>
        <p:txBody>
          <a:bodyPr wrap="none" rtlCol="0">
            <a:spAutoFit/>
          </a:bodyPr>
          <a:lstStyle/>
          <a:p>
            <a:r>
              <a:rPr lang="en-US" dirty="0" smtClean="0"/>
              <a:t>Innovation / Economic Development</a:t>
            </a:r>
            <a:endParaRPr lang="en-US" dirty="0"/>
          </a:p>
        </p:txBody>
      </p:sp>
      <p:sp>
        <p:nvSpPr>
          <p:cNvPr id="14" name="TextBox 13"/>
          <p:cNvSpPr txBox="1"/>
          <p:nvPr/>
        </p:nvSpPr>
        <p:spPr>
          <a:xfrm>
            <a:off x="695430" y="5754382"/>
            <a:ext cx="1628074" cy="369332"/>
          </a:xfrm>
          <a:prstGeom prst="rect">
            <a:avLst/>
          </a:prstGeom>
          <a:noFill/>
        </p:spPr>
        <p:txBody>
          <a:bodyPr wrap="none" rtlCol="0">
            <a:spAutoFit/>
          </a:bodyPr>
          <a:lstStyle/>
          <a:p>
            <a:r>
              <a:rPr lang="en-US" dirty="0" smtClean="0"/>
              <a:t>Commute Time</a:t>
            </a:r>
            <a:endParaRPr lang="en-US" dirty="0"/>
          </a:p>
        </p:txBody>
      </p:sp>
      <p:sp>
        <p:nvSpPr>
          <p:cNvPr id="6" name="Slide Number Placeholder 5"/>
          <p:cNvSpPr>
            <a:spLocks noGrp="1"/>
          </p:cNvSpPr>
          <p:nvPr>
            <p:ph type="sldNum" sz="quarter" idx="12"/>
          </p:nvPr>
        </p:nvSpPr>
        <p:spPr/>
        <p:txBody>
          <a:bodyPr/>
          <a:lstStyle/>
          <a:p>
            <a:fld id="{A86B8E0B-9E4C-43D6-8E50-A9ED84E3CB71}" type="slidenum">
              <a:rPr lang="en-US" smtClean="0"/>
              <a:t>26</a:t>
            </a:fld>
            <a:endParaRPr lang="en-US"/>
          </a:p>
        </p:txBody>
      </p:sp>
    </p:spTree>
    <p:extLst>
      <p:ext uri="{BB962C8B-B14F-4D97-AF65-F5344CB8AC3E}">
        <p14:creationId xmlns:p14="http://schemas.microsoft.com/office/powerpoint/2010/main" val="8749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74130" y="2685485"/>
            <a:ext cx="806631" cy="369332"/>
          </a:xfrm>
          <a:prstGeom prst="rect">
            <a:avLst/>
          </a:prstGeom>
          <a:noFill/>
        </p:spPr>
        <p:txBody>
          <a:bodyPr wrap="none" rtlCol="0">
            <a:spAutoFit/>
          </a:bodyPr>
          <a:lstStyle/>
          <a:p>
            <a:r>
              <a:rPr lang="en-US" dirty="0" smtClean="0"/>
              <a:t>Health</a:t>
            </a:r>
            <a:endParaRPr lang="en-US" dirty="0"/>
          </a:p>
        </p:txBody>
      </p:sp>
      <p:sp>
        <p:nvSpPr>
          <p:cNvPr id="5" name="TextBox 4"/>
          <p:cNvSpPr txBox="1"/>
          <p:nvPr/>
        </p:nvSpPr>
        <p:spPr>
          <a:xfrm>
            <a:off x="5165830" y="2685485"/>
            <a:ext cx="1676741" cy="369332"/>
          </a:xfrm>
          <a:prstGeom prst="rect">
            <a:avLst/>
          </a:prstGeom>
          <a:noFill/>
        </p:spPr>
        <p:txBody>
          <a:bodyPr wrap="none" rtlCol="0">
            <a:spAutoFit/>
          </a:bodyPr>
          <a:lstStyle/>
          <a:p>
            <a:r>
              <a:rPr lang="en-US" dirty="0" smtClean="0"/>
              <a:t>Physical Activity</a:t>
            </a:r>
          </a:p>
        </p:txBody>
      </p:sp>
      <p:sp>
        <p:nvSpPr>
          <p:cNvPr id="14" name="TextBox 13"/>
          <p:cNvSpPr txBox="1"/>
          <p:nvPr/>
        </p:nvSpPr>
        <p:spPr>
          <a:xfrm>
            <a:off x="2549630" y="2685485"/>
            <a:ext cx="1628074" cy="369332"/>
          </a:xfrm>
          <a:prstGeom prst="rect">
            <a:avLst/>
          </a:prstGeom>
          <a:noFill/>
        </p:spPr>
        <p:txBody>
          <a:bodyPr wrap="none" rtlCol="0">
            <a:spAutoFit/>
          </a:bodyPr>
          <a:lstStyle/>
          <a:p>
            <a:r>
              <a:rPr lang="en-US" dirty="0" smtClean="0"/>
              <a:t>Commute Time</a:t>
            </a:r>
            <a:endParaRPr lang="en-US" dirty="0"/>
          </a:p>
        </p:txBody>
      </p:sp>
      <p:cxnSp>
        <p:nvCxnSpPr>
          <p:cNvPr id="7" name="Straight Arrow Connector 6"/>
          <p:cNvCxnSpPr>
            <a:stCxn id="14" idx="3"/>
            <a:endCxn id="5" idx="1"/>
          </p:cNvCxnSpPr>
          <p:nvPr/>
        </p:nvCxnSpPr>
        <p:spPr>
          <a:xfrm>
            <a:off x="4177704" y="2870151"/>
            <a:ext cx="98812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3" idx="1"/>
          </p:cNvCxnSpPr>
          <p:nvPr/>
        </p:nvCxnSpPr>
        <p:spPr>
          <a:xfrm>
            <a:off x="6842571" y="2870151"/>
            <a:ext cx="1231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08309" y="2482236"/>
            <a:ext cx="364202" cy="523220"/>
          </a:xfrm>
          <a:prstGeom prst="rect">
            <a:avLst/>
          </a:prstGeom>
          <a:noFill/>
        </p:spPr>
        <p:txBody>
          <a:bodyPr wrap="none" rtlCol="0">
            <a:spAutoFit/>
          </a:bodyPr>
          <a:lstStyle/>
          <a:p>
            <a:r>
              <a:rPr lang="en-US" sz="2800" dirty="0" smtClean="0">
                <a:solidFill>
                  <a:schemeClr val="accent1"/>
                </a:solidFill>
              </a:rPr>
              <a:t>+</a:t>
            </a:r>
            <a:endParaRPr lang="en-US" sz="2800" dirty="0">
              <a:solidFill>
                <a:schemeClr val="accent1"/>
              </a:solidFill>
            </a:endParaRPr>
          </a:p>
        </p:txBody>
      </p:sp>
      <p:sp>
        <p:nvSpPr>
          <p:cNvPr id="21" name="TextBox 20"/>
          <p:cNvSpPr txBox="1"/>
          <p:nvPr/>
        </p:nvSpPr>
        <p:spPr>
          <a:xfrm>
            <a:off x="4471973" y="2468048"/>
            <a:ext cx="295274"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2" name="Slide Number Placeholder 1"/>
          <p:cNvSpPr>
            <a:spLocks noGrp="1"/>
          </p:cNvSpPr>
          <p:nvPr>
            <p:ph type="sldNum" sz="quarter" idx="12"/>
          </p:nvPr>
        </p:nvSpPr>
        <p:spPr/>
        <p:txBody>
          <a:bodyPr/>
          <a:lstStyle/>
          <a:p>
            <a:fld id="{A86B8E0B-9E4C-43D6-8E50-A9ED84E3CB71}" type="slidenum">
              <a:rPr lang="en-US" smtClean="0"/>
              <a:t>27</a:t>
            </a:fld>
            <a:endParaRPr lang="en-US"/>
          </a:p>
        </p:txBody>
      </p:sp>
    </p:spTree>
    <p:extLst>
      <p:ext uri="{BB962C8B-B14F-4D97-AF65-F5344CB8AC3E}">
        <p14:creationId xmlns:p14="http://schemas.microsoft.com/office/powerpoint/2010/main" val="2182963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25" y="4520274"/>
            <a:ext cx="759823" cy="369332"/>
          </a:xfrm>
          <a:prstGeom prst="rect">
            <a:avLst/>
          </a:prstGeom>
          <a:noFill/>
        </p:spPr>
        <p:txBody>
          <a:bodyPr wrap="none" rtlCol="0">
            <a:spAutoFit/>
          </a:bodyPr>
          <a:lstStyle/>
          <a:p>
            <a:r>
              <a:rPr lang="en-US" dirty="0" smtClean="0"/>
              <a:t>Safety</a:t>
            </a:r>
            <a:endParaRPr lang="en-US" dirty="0"/>
          </a:p>
        </p:txBody>
      </p:sp>
      <p:sp>
        <p:nvSpPr>
          <p:cNvPr id="3" name="TextBox 2"/>
          <p:cNvSpPr txBox="1"/>
          <p:nvPr/>
        </p:nvSpPr>
        <p:spPr>
          <a:xfrm>
            <a:off x="2751721" y="3379670"/>
            <a:ext cx="1217834" cy="369332"/>
          </a:xfrm>
          <a:prstGeom prst="rect">
            <a:avLst/>
          </a:prstGeom>
          <a:noFill/>
        </p:spPr>
        <p:txBody>
          <a:bodyPr wrap="none" rtlCol="0">
            <a:spAutoFit/>
          </a:bodyPr>
          <a:lstStyle/>
          <a:p>
            <a:r>
              <a:rPr lang="en-US" dirty="0" smtClean="0"/>
              <a:t>Walkability</a:t>
            </a:r>
            <a:endParaRPr lang="en-US" dirty="0"/>
          </a:p>
        </p:txBody>
      </p:sp>
      <p:sp>
        <p:nvSpPr>
          <p:cNvPr id="4" name="TextBox 3"/>
          <p:cNvSpPr txBox="1"/>
          <p:nvPr/>
        </p:nvSpPr>
        <p:spPr>
          <a:xfrm>
            <a:off x="1988107" y="4451883"/>
            <a:ext cx="680956" cy="369332"/>
          </a:xfrm>
          <a:prstGeom prst="rect">
            <a:avLst/>
          </a:prstGeom>
          <a:noFill/>
        </p:spPr>
        <p:txBody>
          <a:bodyPr wrap="none" rtlCol="0">
            <a:spAutoFit/>
          </a:bodyPr>
          <a:lstStyle/>
          <a:p>
            <a:r>
              <a:rPr lang="en-US" dirty="0" smtClean="0"/>
              <a:t>Parks</a:t>
            </a:r>
            <a:endParaRPr lang="en-US" dirty="0"/>
          </a:p>
        </p:txBody>
      </p:sp>
      <p:sp>
        <p:nvSpPr>
          <p:cNvPr id="5" name="TextBox 4"/>
          <p:cNvSpPr txBox="1"/>
          <p:nvPr/>
        </p:nvSpPr>
        <p:spPr>
          <a:xfrm>
            <a:off x="5044707" y="3634283"/>
            <a:ext cx="1676741" cy="369332"/>
          </a:xfrm>
          <a:prstGeom prst="rect">
            <a:avLst/>
          </a:prstGeom>
          <a:noFill/>
        </p:spPr>
        <p:txBody>
          <a:bodyPr wrap="none" rtlCol="0">
            <a:spAutoFit/>
          </a:bodyPr>
          <a:lstStyle/>
          <a:p>
            <a:r>
              <a:rPr lang="en-US" dirty="0" smtClean="0"/>
              <a:t>Physical Activity</a:t>
            </a:r>
          </a:p>
        </p:txBody>
      </p:sp>
      <p:sp>
        <p:nvSpPr>
          <p:cNvPr id="9" name="TextBox 8"/>
          <p:cNvSpPr txBox="1"/>
          <p:nvPr/>
        </p:nvSpPr>
        <p:spPr>
          <a:xfrm>
            <a:off x="8168516" y="4082551"/>
            <a:ext cx="901209" cy="369332"/>
          </a:xfrm>
          <a:prstGeom prst="rect">
            <a:avLst/>
          </a:prstGeom>
          <a:noFill/>
        </p:spPr>
        <p:txBody>
          <a:bodyPr wrap="none" rtlCol="0">
            <a:spAutoFit/>
          </a:bodyPr>
          <a:lstStyle/>
          <a:p>
            <a:r>
              <a:rPr lang="en-US" dirty="0" smtClean="0"/>
              <a:t>Disease</a:t>
            </a:r>
            <a:endParaRPr lang="en-US" dirty="0"/>
          </a:p>
        </p:txBody>
      </p:sp>
      <p:sp>
        <p:nvSpPr>
          <p:cNvPr id="10" name="TextBox 9"/>
          <p:cNvSpPr txBox="1"/>
          <p:nvPr/>
        </p:nvSpPr>
        <p:spPr>
          <a:xfrm>
            <a:off x="5170191" y="2425326"/>
            <a:ext cx="1425775" cy="369332"/>
          </a:xfrm>
          <a:prstGeom prst="rect">
            <a:avLst/>
          </a:prstGeom>
          <a:noFill/>
        </p:spPr>
        <p:txBody>
          <a:bodyPr wrap="none" rtlCol="0">
            <a:spAutoFit/>
          </a:bodyPr>
          <a:lstStyle/>
          <a:p>
            <a:r>
              <a:rPr lang="en-US" dirty="0" smtClean="0"/>
              <a:t>Social Capital</a:t>
            </a:r>
            <a:endParaRPr lang="en-US" dirty="0"/>
          </a:p>
        </p:txBody>
      </p:sp>
      <p:sp>
        <p:nvSpPr>
          <p:cNvPr id="11" name="TextBox 10"/>
          <p:cNvSpPr txBox="1"/>
          <p:nvPr/>
        </p:nvSpPr>
        <p:spPr>
          <a:xfrm>
            <a:off x="1382749" y="1905010"/>
            <a:ext cx="814710" cy="369332"/>
          </a:xfrm>
          <a:prstGeom prst="rect">
            <a:avLst/>
          </a:prstGeom>
          <a:noFill/>
        </p:spPr>
        <p:txBody>
          <a:bodyPr wrap="none" rtlCol="0">
            <a:spAutoFit/>
          </a:bodyPr>
          <a:lstStyle/>
          <a:p>
            <a:r>
              <a:rPr lang="en-US" dirty="0" smtClean="0"/>
              <a:t>Sprawl</a:t>
            </a:r>
            <a:endParaRPr lang="en-US" dirty="0"/>
          </a:p>
        </p:txBody>
      </p:sp>
      <p:sp>
        <p:nvSpPr>
          <p:cNvPr id="12" name="TextBox 11"/>
          <p:cNvSpPr txBox="1"/>
          <p:nvPr/>
        </p:nvSpPr>
        <p:spPr>
          <a:xfrm>
            <a:off x="7256972" y="1384694"/>
            <a:ext cx="1189621" cy="369332"/>
          </a:xfrm>
          <a:prstGeom prst="rect">
            <a:avLst/>
          </a:prstGeom>
          <a:noFill/>
        </p:spPr>
        <p:txBody>
          <a:bodyPr wrap="none" rtlCol="0">
            <a:spAutoFit/>
          </a:bodyPr>
          <a:lstStyle/>
          <a:p>
            <a:r>
              <a:rPr lang="en-US" dirty="0" smtClean="0"/>
              <a:t>Innovation</a:t>
            </a:r>
            <a:endParaRPr lang="en-US" dirty="0"/>
          </a:p>
        </p:txBody>
      </p:sp>
      <p:cxnSp>
        <p:nvCxnSpPr>
          <p:cNvPr id="7" name="Straight Arrow Connector 6"/>
          <p:cNvCxnSpPr/>
          <p:nvPr/>
        </p:nvCxnSpPr>
        <p:spPr>
          <a:xfrm flipV="1">
            <a:off x="2429527" y="3749003"/>
            <a:ext cx="685924" cy="771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0"/>
          </p:cNvCxnSpPr>
          <p:nvPr/>
        </p:nvCxnSpPr>
        <p:spPr>
          <a:xfrm flipH="1" flipV="1">
            <a:off x="3555612" y="3755723"/>
            <a:ext cx="143125" cy="764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a:off x="3969555" y="3564336"/>
            <a:ext cx="1200636" cy="116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89068" y="1754026"/>
            <a:ext cx="1052575" cy="721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4" idx="2"/>
            <a:endCxn id="10" idx="1"/>
          </p:cNvCxnSpPr>
          <p:nvPr/>
        </p:nvCxnSpPr>
        <p:spPr>
          <a:xfrm>
            <a:off x="4179878" y="1858032"/>
            <a:ext cx="990313" cy="7519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9" idx="1"/>
          </p:cNvCxnSpPr>
          <p:nvPr/>
        </p:nvCxnSpPr>
        <p:spPr>
          <a:xfrm>
            <a:off x="6721448" y="3818949"/>
            <a:ext cx="1447068" cy="448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02400" y="2846244"/>
            <a:ext cx="1803400" cy="11968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3" idx="0"/>
          </p:cNvCxnSpPr>
          <p:nvPr/>
        </p:nvCxnSpPr>
        <p:spPr>
          <a:xfrm>
            <a:off x="1790104" y="2274342"/>
            <a:ext cx="1570534" cy="1105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365841" y="1488700"/>
            <a:ext cx="1628074" cy="369332"/>
          </a:xfrm>
          <a:prstGeom prst="rect">
            <a:avLst/>
          </a:prstGeom>
          <a:noFill/>
        </p:spPr>
        <p:txBody>
          <a:bodyPr wrap="none" rtlCol="0">
            <a:spAutoFit/>
          </a:bodyPr>
          <a:lstStyle/>
          <a:p>
            <a:r>
              <a:rPr lang="en-US" dirty="0" smtClean="0"/>
              <a:t>Commute Time</a:t>
            </a:r>
            <a:endParaRPr lang="en-US" dirty="0"/>
          </a:p>
        </p:txBody>
      </p:sp>
      <p:cxnSp>
        <p:nvCxnSpPr>
          <p:cNvPr id="37" name="Straight Arrow Connector 36"/>
          <p:cNvCxnSpPr>
            <a:stCxn id="11" idx="3"/>
            <a:endCxn id="34" idx="1"/>
          </p:cNvCxnSpPr>
          <p:nvPr/>
        </p:nvCxnSpPr>
        <p:spPr>
          <a:xfrm flipV="1">
            <a:off x="2197459" y="1673366"/>
            <a:ext cx="1168382" cy="416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53223" y="1858032"/>
            <a:ext cx="1318877" cy="1706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078648" y="2841622"/>
            <a:ext cx="1157330" cy="58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A86B8E0B-9E4C-43D6-8E50-A9ED84E3CB71}" type="slidenum">
              <a:rPr lang="en-US" smtClean="0"/>
              <a:t>28</a:t>
            </a:fld>
            <a:endParaRPr lang="en-US"/>
          </a:p>
        </p:txBody>
      </p:sp>
    </p:spTree>
    <p:extLst>
      <p:ext uri="{BB962C8B-B14F-4D97-AF65-F5344CB8AC3E}">
        <p14:creationId xmlns:p14="http://schemas.microsoft.com/office/powerpoint/2010/main" val="293896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25" y="4520274"/>
            <a:ext cx="759823" cy="369332"/>
          </a:xfrm>
          <a:prstGeom prst="rect">
            <a:avLst/>
          </a:prstGeom>
          <a:noFill/>
        </p:spPr>
        <p:txBody>
          <a:bodyPr wrap="none" rtlCol="0">
            <a:spAutoFit/>
          </a:bodyPr>
          <a:lstStyle/>
          <a:p>
            <a:r>
              <a:rPr lang="en-US" dirty="0" smtClean="0"/>
              <a:t>Safety</a:t>
            </a:r>
            <a:endParaRPr lang="en-US" dirty="0"/>
          </a:p>
        </p:txBody>
      </p:sp>
      <p:sp>
        <p:nvSpPr>
          <p:cNvPr id="3" name="TextBox 2"/>
          <p:cNvSpPr txBox="1"/>
          <p:nvPr/>
        </p:nvSpPr>
        <p:spPr>
          <a:xfrm>
            <a:off x="2751721" y="3379670"/>
            <a:ext cx="1217834" cy="369332"/>
          </a:xfrm>
          <a:prstGeom prst="rect">
            <a:avLst/>
          </a:prstGeom>
          <a:noFill/>
        </p:spPr>
        <p:txBody>
          <a:bodyPr wrap="none" rtlCol="0">
            <a:spAutoFit/>
          </a:bodyPr>
          <a:lstStyle/>
          <a:p>
            <a:r>
              <a:rPr lang="en-US" dirty="0" smtClean="0"/>
              <a:t>Walkability</a:t>
            </a:r>
            <a:endParaRPr lang="en-US" dirty="0"/>
          </a:p>
        </p:txBody>
      </p:sp>
      <p:sp>
        <p:nvSpPr>
          <p:cNvPr id="4" name="TextBox 3"/>
          <p:cNvSpPr txBox="1"/>
          <p:nvPr/>
        </p:nvSpPr>
        <p:spPr>
          <a:xfrm>
            <a:off x="1988107" y="4451883"/>
            <a:ext cx="680956" cy="369332"/>
          </a:xfrm>
          <a:prstGeom prst="rect">
            <a:avLst/>
          </a:prstGeom>
          <a:noFill/>
        </p:spPr>
        <p:txBody>
          <a:bodyPr wrap="none" rtlCol="0">
            <a:spAutoFit/>
          </a:bodyPr>
          <a:lstStyle/>
          <a:p>
            <a:r>
              <a:rPr lang="en-US" dirty="0" smtClean="0"/>
              <a:t>Parks</a:t>
            </a:r>
            <a:endParaRPr lang="en-US" dirty="0"/>
          </a:p>
        </p:txBody>
      </p:sp>
      <p:sp>
        <p:nvSpPr>
          <p:cNvPr id="5" name="TextBox 4"/>
          <p:cNvSpPr txBox="1"/>
          <p:nvPr/>
        </p:nvSpPr>
        <p:spPr>
          <a:xfrm>
            <a:off x="5044707" y="3634283"/>
            <a:ext cx="1676741" cy="369332"/>
          </a:xfrm>
          <a:prstGeom prst="rect">
            <a:avLst/>
          </a:prstGeom>
          <a:noFill/>
        </p:spPr>
        <p:txBody>
          <a:bodyPr wrap="none" rtlCol="0">
            <a:spAutoFit/>
          </a:bodyPr>
          <a:lstStyle/>
          <a:p>
            <a:r>
              <a:rPr lang="en-US" dirty="0" smtClean="0"/>
              <a:t>Physical Activity</a:t>
            </a:r>
          </a:p>
        </p:txBody>
      </p:sp>
      <p:sp>
        <p:nvSpPr>
          <p:cNvPr id="9" name="TextBox 8"/>
          <p:cNvSpPr txBox="1"/>
          <p:nvPr/>
        </p:nvSpPr>
        <p:spPr>
          <a:xfrm>
            <a:off x="8168516" y="4082551"/>
            <a:ext cx="901209" cy="369332"/>
          </a:xfrm>
          <a:prstGeom prst="rect">
            <a:avLst/>
          </a:prstGeom>
          <a:noFill/>
        </p:spPr>
        <p:txBody>
          <a:bodyPr wrap="none" rtlCol="0">
            <a:spAutoFit/>
          </a:bodyPr>
          <a:lstStyle/>
          <a:p>
            <a:r>
              <a:rPr lang="en-US" dirty="0" smtClean="0"/>
              <a:t>Disease</a:t>
            </a:r>
            <a:endParaRPr lang="en-US" dirty="0"/>
          </a:p>
        </p:txBody>
      </p:sp>
      <p:sp>
        <p:nvSpPr>
          <p:cNvPr id="10" name="TextBox 9"/>
          <p:cNvSpPr txBox="1"/>
          <p:nvPr/>
        </p:nvSpPr>
        <p:spPr>
          <a:xfrm>
            <a:off x="5170191" y="2425326"/>
            <a:ext cx="1425775" cy="369332"/>
          </a:xfrm>
          <a:prstGeom prst="rect">
            <a:avLst/>
          </a:prstGeom>
          <a:noFill/>
        </p:spPr>
        <p:txBody>
          <a:bodyPr wrap="none" rtlCol="0">
            <a:spAutoFit/>
          </a:bodyPr>
          <a:lstStyle/>
          <a:p>
            <a:r>
              <a:rPr lang="en-US" dirty="0" smtClean="0"/>
              <a:t>Social Capital</a:t>
            </a:r>
            <a:endParaRPr lang="en-US" dirty="0"/>
          </a:p>
        </p:txBody>
      </p:sp>
      <p:sp>
        <p:nvSpPr>
          <p:cNvPr id="11" name="TextBox 10"/>
          <p:cNvSpPr txBox="1"/>
          <p:nvPr/>
        </p:nvSpPr>
        <p:spPr>
          <a:xfrm>
            <a:off x="1165426" y="1858032"/>
            <a:ext cx="1064715" cy="400110"/>
          </a:xfrm>
          <a:prstGeom prst="rect">
            <a:avLst/>
          </a:prstGeom>
          <a:noFill/>
        </p:spPr>
        <p:txBody>
          <a:bodyPr wrap="none" rtlCol="0">
            <a:spAutoFit/>
          </a:bodyPr>
          <a:lstStyle/>
          <a:p>
            <a:r>
              <a:rPr lang="en-US" sz="2000" dirty="0" smtClean="0"/>
              <a:t>DENSITY</a:t>
            </a:r>
            <a:endParaRPr lang="en-US" sz="2000" dirty="0"/>
          </a:p>
        </p:txBody>
      </p:sp>
      <p:sp>
        <p:nvSpPr>
          <p:cNvPr id="12" name="TextBox 11"/>
          <p:cNvSpPr txBox="1"/>
          <p:nvPr/>
        </p:nvSpPr>
        <p:spPr>
          <a:xfrm>
            <a:off x="7256972" y="1384694"/>
            <a:ext cx="1189621" cy="369332"/>
          </a:xfrm>
          <a:prstGeom prst="rect">
            <a:avLst/>
          </a:prstGeom>
          <a:noFill/>
        </p:spPr>
        <p:txBody>
          <a:bodyPr wrap="none" rtlCol="0">
            <a:spAutoFit/>
          </a:bodyPr>
          <a:lstStyle/>
          <a:p>
            <a:r>
              <a:rPr lang="en-US" dirty="0" smtClean="0"/>
              <a:t>Innovation</a:t>
            </a:r>
            <a:endParaRPr lang="en-US" dirty="0"/>
          </a:p>
        </p:txBody>
      </p:sp>
      <p:cxnSp>
        <p:nvCxnSpPr>
          <p:cNvPr id="7" name="Straight Arrow Connector 6"/>
          <p:cNvCxnSpPr/>
          <p:nvPr/>
        </p:nvCxnSpPr>
        <p:spPr>
          <a:xfrm flipV="1">
            <a:off x="2429527" y="3749003"/>
            <a:ext cx="685924" cy="771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0"/>
          </p:cNvCxnSpPr>
          <p:nvPr/>
        </p:nvCxnSpPr>
        <p:spPr>
          <a:xfrm flipH="1" flipV="1">
            <a:off x="3555612" y="3755723"/>
            <a:ext cx="143125" cy="764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a:off x="3969555" y="3564336"/>
            <a:ext cx="1200636" cy="116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89068" y="1754026"/>
            <a:ext cx="1052575" cy="721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4" idx="2"/>
            <a:endCxn id="10" idx="1"/>
          </p:cNvCxnSpPr>
          <p:nvPr/>
        </p:nvCxnSpPr>
        <p:spPr>
          <a:xfrm>
            <a:off x="4179878" y="1858032"/>
            <a:ext cx="990313" cy="7519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9" idx="1"/>
          </p:cNvCxnSpPr>
          <p:nvPr/>
        </p:nvCxnSpPr>
        <p:spPr>
          <a:xfrm>
            <a:off x="6721448" y="3818949"/>
            <a:ext cx="1447068" cy="448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02400" y="2846244"/>
            <a:ext cx="1803400" cy="11968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3" idx="0"/>
          </p:cNvCxnSpPr>
          <p:nvPr/>
        </p:nvCxnSpPr>
        <p:spPr>
          <a:xfrm>
            <a:off x="1697784" y="2258142"/>
            <a:ext cx="1662854" cy="112152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365841" y="1488700"/>
            <a:ext cx="1628074" cy="369332"/>
          </a:xfrm>
          <a:prstGeom prst="rect">
            <a:avLst/>
          </a:prstGeom>
          <a:noFill/>
        </p:spPr>
        <p:txBody>
          <a:bodyPr wrap="none" rtlCol="0">
            <a:spAutoFit/>
          </a:bodyPr>
          <a:lstStyle/>
          <a:p>
            <a:r>
              <a:rPr lang="en-US" dirty="0" smtClean="0"/>
              <a:t>Commute Time</a:t>
            </a:r>
            <a:endParaRPr lang="en-US" dirty="0"/>
          </a:p>
        </p:txBody>
      </p:sp>
      <p:cxnSp>
        <p:nvCxnSpPr>
          <p:cNvPr id="37" name="Straight Arrow Connector 36"/>
          <p:cNvCxnSpPr>
            <a:stCxn id="11" idx="3"/>
            <a:endCxn id="34" idx="1"/>
          </p:cNvCxnSpPr>
          <p:nvPr/>
        </p:nvCxnSpPr>
        <p:spPr>
          <a:xfrm flipV="1">
            <a:off x="2230141" y="1673366"/>
            <a:ext cx="1135700" cy="3847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53223" y="1858032"/>
            <a:ext cx="1318877" cy="1706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078648" y="2841622"/>
            <a:ext cx="1157330" cy="58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A86B8E0B-9E4C-43D6-8E50-A9ED84E3CB71}" type="slidenum">
              <a:rPr lang="en-US" smtClean="0"/>
              <a:t>29</a:t>
            </a:fld>
            <a:endParaRPr lang="en-US"/>
          </a:p>
        </p:txBody>
      </p:sp>
    </p:spTree>
    <p:extLst>
      <p:ext uri="{BB962C8B-B14F-4D97-AF65-F5344CB8AC3E}">
        <p14:creationId xmlns:p14="http://schemas.microsoft.com/office/powerpoint/2010/main" val="151960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500" y="827531"/>
            <a:ext cx="9931400" cy="5317353"/>
          </a:xfrm>
          <a:prstGeom prst="rect">
            <a:avLst/>
          </a:prstGeom>
        </p:spPr>
        <p:txBody>
          <a:bodyPr wrap="square">
            <a:spAutoFit/>
          </a:bodyPr>
          <a:lstStyle/>
          <a:p>
            <a:pPr>
              <a:lnSpc>
                <a:spcPct val="115000"/>
              </a:lnSpc>
              <a:spcAft>
                <a:spcPts val="1000"/>
              </a:spcAft>
            </a:pPr>
            <a:r>
              <a:rPr lang="en-US" b="1" dirty="0" err="1">
                <a:latin typeface="Calibri" panose="020F0502020204030204" pitchFamily="34" charset="0"/>
                <a:ea typeface="Times New Roman" panose="02020603050405020304" pitchFamily="18" charset="0"/>
                <a:cs typeface="Times New Roman" panose="02020603050405020304" pitchFamily="18" charset="0"/>
              </a:rPr>
              <a:t>Frumkin</a:t>
            </a:r>
            <a:r>
              <a:rPr lang="en-US" b="1" dirty="0">
                <a:latin typeface="Calibri" panose="020F0502020204030204" pitchFamily="34" charset="0"/>
                <a:ea typeface="Times New Roman" panose="02020603050405020304" pitchFamily="18" charset="0"/>
                <a:cs typeface="Times New Roman" panose="02020603050405020304" pitchFamily="18" charset="0"/>
              </a:rPr>
              <a:t>, H., Frank, L., &amp; Jackson, R. J. (2004). Urban sprawl and public health, CH9: Social Capital and Sprawl. CH5: Physical Activity, Sprawl and Health. CH6: Injuries and Deaths from Traffic.</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are the two primary types of social capital? (p 163)</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the relationship between social capital and longevity? (pp 166-167)</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the relationship between sprawl and social capital? (pp 171-180)</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the relationship between inequality and social capital? (pp 180-184)</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are some of the determinants of physical activity? (p 99)</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the relationship between the age of houses and physical activity? (p 101)</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are the limits to what we know about improving physical activity? (pp 105-107)</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the leading cause of death for those between ages of 1 and 24? (p 110)</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the characteristic of street design most strongly associated with automobile crashes? (p 111)</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Is a mile of walking more or less dangerous than a mile of driving? (p113)</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the relationship between the proportion of people that travel by foot / bike and pedestrian or biker fatality rates? (p 120)</a:t>
            </a: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What is a bigger risk – dying from a car accident in suburb or being murdered in the inner city? (pp 121-122)</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86B8E0B-9E4C-43D6-8E50-A9ED84E3CB71}" type="slidenum">
              <a:rPr lang="en-US" smtClean="0"/>
              <a:t>3</a:t>
            </a:fld>
            <a:endParaRPr lang="en-US"/>
          </a:p>
        </p:txBody>
      </p:sp>
    </p:spTree>
    <p:extLst>
      <p:ext uri="{BB962C8B-B14F-4D97-AF65-F5344CB8AC3E}">
        <p14:creationId xmlns:p14="http://schemas.microsoft.com/office/powerpoint/2010/main" val="1380847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25" y="4520274"/>
            <a:ext cx="759823" cy="369332"/>
          </a:xfrm>
          <a:prstGeom prst="rect">
            <a:avLst/>
          </a:prstGeom>
          <a:noFill/>
        </p:spPr>
        <p:txBody>
          <a:bodyPr wrap="none" rtlCol="0">
            <a:spAutoFit/>
          </a:bodyPr>
          <a:lstStyle/>
          <a:p>
            <a:r>
              <a:rPr lang="en-US" dirty="0" smtClean="0"/>
              <a:t>Safety</a:t>
            </a:r>
            <a:endParaRPr lang="en-US" dirty="0"/>
          </a:p>
        </p:txBody>
      </p:sp>
      <p:sp>
        <p:nvSpPr>
          <p:cNvPr id="3" name="TextBox 2"/>
          <p:cNvSpPr txBox="1"/>
          <p:nvPr/>
        </p:nvSpPr>
        <p:spPr>
          <a:xfrm>
            <a:off x="2751721" y="3379670"/>
            <a:ext cx="1217834" cy="369332"/>
          </a:xfrm>
          <a:prstGeom prst="rect">
            <a:avLst/>
          </a:prstGeom>
          <a:noFill/>
        </p:spPr>
        <p:txBody>
          <a:bodyPr wrap="none" rtlCol="0">
            <a:spAutoFit/>
          </a:bodyPr>
          <a:lstStyle/>
          <a:p>
            <a:r>
              <a:rPr lang="en-US" dirty="0" smtClean="0"/>
              <a:t>Walkability</a:t>
            </a:r>
            <a:endParaRPr lang="en-US" dirty="0"/>
          </a:p>
        </p:txBody>
      </p:sp>
      <p:sp>
        <p:nvSpPr>
          <p:cNvPr id="4" name="TextBox 3"/>
          <p:cNvSpPr txBox="1"/>
          <p:nvPr/>
        </p:nvSpPr>
        <p:spPr>
          <a:xfrm>
            <a:off x="1988107" y="4451883"/>
            <a:ext cx="680956" cy="369332"/>
          </a:xfrm>
          <a:prstGeom prst="rect">
            <a:avLst/>
          </a:prstGeom>
          <a:noFill/>
        </p:spPr>
        <p:txBody>
          <a:bodyPr wrap="none" rtlCol="0">
            <a:spAutoFit/>
          </a:bodyPr>
          <a:lstStyle/>
          <a:p>
            <a:r>
              <a:rPr lang="en-US" dirty="0" smtClean="0"/>
              <a:t>Parks</a:t>
            </a:r>
            <a:endParaRPr lang="en-US" dirty="0"/>
          </a:p>
        </p:txBody>
      </p:sp>
      <p:sp>
        <p:nvSpPr>
          <p:cNvPr id="5" name="TextBox 4"/>
          <p:cNvSpPr txBox="1"/>
          <p:nvPr/>
        </p:nvSpPr>
        <p:spPr>
          <a:xfrm>
            <a:off x="5044707" y="3634283"/>
            <a:ext cx="1676741" cy="369332"/>
          </a:xfrm>
          <a:prstGeom prst="rect">
            <a:avLst/>
          </a:prstGeom>
          <a:noFill/>
        </p:spPr>
        <p:txBody>
          <a:bodyPr wrap="none" rtlCol="0">
            <a:spAutoFit/>
          </a:bodyPr>
          <a:lstStyle/>
          <a:p>
            <a:r>
              <a:rPr lang="en-US" dirty="0" smtClean="0"/>
              <a:t>Physical Activity</a:t>
            </a:r>
          </a:p>
        </p:txBody>
      </p:sp>
      <p:sp>
        <p:nvSpPr>
          <p:cNvPr id="9" name="TextBox 8"/>
          <p:cNvSpPr txBox="1"/>
          <p:nvPr/>
        </p:nvSpPr>
        <p:spPr>
          <a:xfrm>
            <a:off x="8168516" y="4082551"/>
            <a:ext cx="901209" cy="369332"/>
          </a:xfrm>
          <a:prstGeom prst="rect">
            <a:avLst/>
          </a:prstGeom>
          <a:noFill/>
        </p:spPr>
        <p:txBody>
          <a:bodyPr wrap="none" rtlCol="0">
            <a:spAutoFit/>
          </a:bodyPr>
          <a:lstStyle/>
          <a:p>
            <a:r>
              <a:rPr lang="en-US" dirty="0" smtClean="0"/>
              <a:t>Disease</a:t>
            </a:r>
            <a:endParaRPr lang="en-US" dirty="0"/>
          </a:p>
        </p:txBody>
      </p:sp>
      <p:sp>
        <p:nvSpPr>
          <p:cNvPr id="10" name="TextBox 9"/>
          <p:cNvSpPr txBox="1"/>
          <p:nvPr/>
        </p:nvSpPr>
        <p:spPr>
          <a:xfrm>
            <a:off x="5170191" y="2425326"/>
            <a:ext cx="1425775" cy="369332"/>
          </a:xfrm>
          <a:prstGeom prst="rect">
            <a:avLst/>
          </a:prstGeom>
          <a:noFill/>
        </p:spPr>
        <p:txBody>
          <a:bodyPr wrap="none" rtlCol="0">
            <a:spAutoFit/>
          </a:bodyPr>
          <a:lstStyle/>
          <a:p>
            <a:r>
              <a:rPr lang="en-US" dirty="0" smtClean="0"/>
              <a:t>Social Capital</a:t>
            </a:r>
            <a:endParaRPr lang="en-US" dirty="0"/>
          </a:p>
        </p:txBody>
      </p:sp>
      <p:sp>
        <p:nvSpPr>
          <p:cNvPr id="11" name="TextBox 10"/>
          <p:cNvSpPr txBox="1"/>
          <p:nvPr/>
        </p:nvSpPr>
        <p:spPr>
          <a:xfrm>
            <a:off x="1382749" y="1905010"/>
            <a:ext cx="814710" cy="369332"/>
          </a:xfrm>
          <a:prstGeom prst="rect">
            <a:avLst/>
          </a:prstGeom>
          <a:noFill/>
        </p:spPr>
        <p:txBody>
          <a:bodyPr wrap="none" rtlCol="0">
            <a:spAutoFit/>
          </a:bodyPr>
          <a:lstStyle/>
          <a:p>
            <a:r>
              <a:rPr lang="en-US" dirty="0" smtClean="0"/>
              <a:t>Sprawl</a:t>
            </a:r>
            <a:endParaRPr lang="en-US" dirty="0"/>
          </a:p>
        </p:txBody>
      </p:sp>
      <p:sp>
        <p:nvSpPr>
          <p:cNvPr id="12" name="TextBox 11"/>
          <p:cNvSpPr txBox="1"/>
          <p:nvPr/>
        </p:nvSpPr>
        <p:spPr>
          <a:xfrm>
            <a:off x="7256972" y="1384694"/>
            <a:ext cx="1189621" cy="369332"/>
          </a:xfrm>
          <a:prstGeom prst="rect">
            <a:avLst/>
          </a:prstGeom>
          <a:noFill/>
        </p:spPr>
        <p:txBody>
          <a:bodyPr wrap="none" rtlCol="0">
            <a:spAutoFit/>
          </a:bodyPr>
          <a:lstStyle/>
          <a:p>
            <a:r>
              <a:rPr lang="en-US" dirty="0" smtClean="0"/>
              <a:t>Innovation</a:t>
            </a:r>
            <a:endParaRPr lang="en-US" dirty="0"/>
          </a:p>
        </p:txBody>
      </p:sp>
      <p:cxnSp>
        <p:nvCxnSpPr>
          <p:cNvPr id="7" name="Straight Arrow Connector 6"/>
          <p:cNvCxnSpPr/>
          <p:nvPr/>
        </p:nvCxnSpPr>
        <p:spPr>
          <a:xfrm flipV="1">
            <a:off x="2429527" y="3749003"/>
            <a:ext cx="685924" cy="771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0"/>
          </p:cNvCxnSpPr>
          <p:nvPr/>
        </p:nvCxnSpPr>
        <p:spPr>
          <a:xfrm flipH="1" flipV="1">
            <a:off x="3555612" y="3755723"/>
            <a:ext cx="143125" cy="764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a:off x="3969555" y="3564336"/>
            <a:ext cx="1200636" cy="116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89068" y="1754026"/>
            <a:ext cx="1052575" cy="721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4" idx="2"/>
            <a:endCxn id="10" idx="1"/>
          </p:cNvCxnSpPr>
          <p:nvPr/>
        </p:nvCxnSpPr>
        <p:spPr>
          <a:xfrm>
            <a:off x="4179878" y="1858032"/>
            <a:ext cx="990313" cy="7519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9" idx="1"/>
          </p:cNvCxnSpPr>
          <p:nvPr/>
        </p:nvCxnSpPr>
        <p:spPr>
          <a:xfrm>
            <a:off x="6721448" y="3818949"/>
            <a:ext cx="1447068" cy="448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02400" y="2846244"/>
            <a:ext cx="1803400" cy="11968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3" idx="0"/>
          </p:cNvCxnSpPr>
          <p:nvPr/>
        </p:nvCxnSpPr>
        <p:spPr>
          <a:xfrm>
            <a:off x="1790104" y="2274342"/>
            <a:ext cx="1570534" cy="1105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365841" y="1488700"/>
            <a:ext cx="1628074" cy="369332"/>
          </a:xfrm>
          <a:prstGeom prst="rect">
            <a:avLst/>
          </a:prstGeom>
          <a:noFill/>
        </p:spPr>
        <p:txBody>
          <a:bodyPr wrap="none" rtlCol="0">
            <a:spAutoFit/>
          </a:bodyPr>
          <a:lstStyle/>
          <a:p>
            <a:r>
              <a:rPr lang="en-US" dirty="0" smtClean="0"/>
              <a:t>Commute Time</a:t>
            </a:r>
            <a:endParaRPr lang="en-US" dirty="0"/>
          </a:p>
        </p:txBody>
      </p:sp>
      <p:cxnSp>
        <p:nvCxnSpPr>
          <p:cNvPr id="37" name="Straight Arrow Connector 36"/>
          <p:cNvCxnSpPr>
            <a:stCxn id="11" idx="3"/>
            <a:endCxn id="34" idx="1"/>
          </p:cNvCxnSpPr>
          <p:nvPr/>
        </p:nvCxnSpPr>
        <p:spPr>
          <a:xfrm flipV="1">
            <a:off x="2197459" y="1673366"/>
            <a:ext cx="1168382" cy="416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53223" y="1858032"/>
            <a:ext cx="1318877" cy="1706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078648" y="2841622"/>
            <a:ext cx="1157330" cy="58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cap="all" smtClean="0">
                <a:solidFill>
                  <a:schemeClr val="tx1">
                    <a:lumMod val="50000"/>
                    <a:lumOff val="50000"/>
                  </a:schemeClr>
                </a:solidFill>
                <a:latin typeface="Euphemia" panose="020B0503040102020104" pitchFamily="34" charset="0"/>
              </a:rPr>
              <a:t>What are the policy mechanisms here?</a:t>
            </a:r>
            <a:endParaRPr lang="en-US" sz="4000" cap="all" dirty="0">
              <a:solidFill>
                <a:schemeClr val="tx1">
                  <a:lumMod val="50000"/>
                  <a:lumOff val="50000"/>
                </a:schemeClr>
              </a:solidFill>
              <a:latin typeface="Euphemia" panose="020B0503040102020104" pitchFamily="34" charset="0"/>
            </a:endParaRPr>
          </a:p>
        </p:txBody>
      </p:sp>
      <p:sp>
        <p:nvSpPr>
          <p:cNvPr id="6" name="Slide Number Placeholder 5"/>
          <p:cNvSpPr>
            <a:spLocks noGrp="1"/>
          </p:cNvSpPr>
          <p:nvPr>
            <p:ph type="sldNum" sz="quarter" idx="12"/>
          </p:nvPr>
        </p:nvSpPr>
        <p:spPr/>
        <p:txBody>
          <a:bodyPr/>
          <a:lstStyle/>
          <a:p>
            <a:fld id="{A86B8E0B-9E4C-43D6-8E50-A9ED84E3CB71}" type="slidenum">
              <a:rPr lang="en-US" smtClean="0"/>
              <a:t>30</a:t>
            </a:fld>
            <a:endParaRPr lang="en-US"/>
          </a:p>
        </p:txBody>
      </p:sp>
    </p:spTree>
    <p:extLst>
      <p:ext uri="{BB962C8B-B14F-4D97-AF65-F5344CB8AC3E}">
        <p14:creationId xmlns:p14="http://schemas.microsoft.com/office/powerpoint/2010/main" val="76429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FF6D16"/>
                </a:solidFill>
                <a:latin typeface="Euphemia" panose="020B0503040102020104" pitchFamily="34" charset="0"/>
              </a:rPr>
              <a:t>Some Policy tools we will cover:</a:t>
            </a:r>
            <a:endParaRPr lang="en-US" cap="all" dirty="0">
              <a:solidFill>
                <a:srgbClr val="FF6D16"/>
              </a:solidFill>
              <a:latin typeface="Euphemia" panose="020B0503040102020104" pitchFamily="34" charset="0"/>
            </a:endParaRPr>
          </a:p>
        </p:txBody>
      </p:sp>
      <p:sp>
        <p:nvSpPr>
          <p:cNvPr id="3" name="Content Placeholder 2"/>
          <p:cNvSpPr>
            <a:spLocks noGrp="1"/>
          </p:cNvSpPr>
          <p:nvPr>
            <p:ph idx="1"/>
          </p:nvPr>
        </p:nvSpPr>
        <p:spPr/>
        <p:txBody>
          <a:bodyPr>
            <a:normAutofit/>
          </a:bodyPr>
          <a:lstStyle/>
          <a:p>
            <a:r>
              <a:rPr lang="en-US" sz="1800" dirty="0" smtClean="0">
                <a:latin typeface="+mj-lt"/>
                <a:cs typeface="Helvetica" panose="020B0604020202020204" pitchFamily="34" charset="0"/>
              </a:rPr>
              <a:t>Tax Increment Financing (TIFs)</a:t>
            </a:r>
          </a:p>
          <a:p>
            <a:r>
              <a:rPr lang="en-US" sz="1800" dirty="0" smtClean="0">
                <a:latin typeface="+mj-lt"/>
                <a:cs typeface="Helvetica" panose="020B0604020202020204" pitchFamily="34" charset="0"/>
              </a:rPr>
              <a:t>Tax credits / breaks</a:t>
            </a:r>
          </a:p>
          <a:p>
            <a:r>
              <a:rPr lang="en-US" sz="1800" dirty="0" smtClean="0">
                <a:latin typeface="+mj-lt"/>
                <a:cs typeface="Helvetica" panose="020B0604020202020204" pitchFamily="34" charset="0"/>
              </a:rPr>
              <a:t>Mortgage interest rate deductions</a:t>
            </a:r>
          </a:p>
          <a:p>
            <a:r>
              <a:rPr lang="en-US" sz="1800" dirty="0" smtClean="0">
                <a:latin typeface="+mj-lt"/>
                <a:cs typeface="Helvetica" panose="020B0604020202020204" pitchFamily="34" charset="0"/>
              </a:rPr>
              <a:t>Gasoline tax</a:t>
            </a:r>
          </a:p>
          <a:p>
            <a:r>
              <a:rPr lang="en-US" sz="1800" dirty="0" smtClean="0">
                <a:latin typeface="+mj-lt"/>
                <a:cs typeface="Helvetica" panose="020B0604020202020204" pitchFamily="34" charset="0"/>
              </a:rPr>
              <a:t>Community Block Grants</a:t>
            </a:r>
          </a:p>
          <a:p>
            <a:r>
              <a:rPr lang="en-US" sz="1800" dirty="0" smtClean="0">
                <a:latin typeface="+mj-lt"/>
                <a:cs typeface="Helvetica" panose="020B0604020202020204" pitchFamily="34" charset="0"/>
              </a:rPr>
              <a:t>Federal transportation grants</a:t>
            </a:r>
          </a:p>
          <a:p>
            <a:r>
              <a:rPr lang="en-US" sz="1800" dirty="0" smtClean="0">
                <a:latin typeface="+mj-lt"/>
                <a:cs typeface="Helvetica" panose="020B0604020202020204" pitchFamily="34" charset="0"/>
              </a:rPr>
              <a:t>New Market Tax Credits</a:t>
            </a:r>
          </a:p>
          <a:p>
            <a:r>
              <a:rPr lang="en-US" sz="1800" dirty="0" smtClean="0">
                <a:latin typeface="+mj-lt"/>
                <a:cs typeface="Helvetica" panose="020B0604020202020204" pitchFamily="34" charset="0"/>
              </a:rPr>
              <a:t>Local Initiatives Support Corporation (LISC)</a:t>
            </a:r>
          </a:p>
          <a:p>
            <a:r>
              <a:rPr lang="en-US" sz="1800" dirty="0" smtClean="0">
                <a:latin typeface="+mj-lt"/>
                <a:cs typeface="Helvetica" panose="020B0604020202020204" pitchFamily="34" charset="0"/>
              </a:rPr>
              <a:t>Low Income Housing Tax Credits</a:t>
            </a:r>
          </a:p>
          <a:p>
            <a:r>
              <a:rPr lang="en-US" sz="1800" dirty="0" smtClean="0">
                <a:latin typeface="+mj-lt"/>
                <a:cs typeface="Helvetica" panose="020B0604020202020204" pitchFamily="34" charset="0"/>
              </a:rPr>
              <a:t>Public private partnerships / ventures</a:t>
            </a:r>
          </a:p>
          <a:p>
            <a:r>
              <a:rPr lang="en-US" sz="1800" dirty="0" smtClean="0">
                <a:latin typeface="+mj-lt"/>
                <a:cs typeface="Helvetica" panose="020B0604020202020204" pitchFamily="34" charset="0"/>
              </a:rPr>
              <a:t>Community Development Financial Institutions</a:t>
            </a:r>
          </a:p>
          <a:p>
            <a:endParaRPr lang="en-US" sz="1800" dirty="0" smtClean="0">
              <a:latin typeface="+mj-lt"/>
              <a:cs typeface="Helvetica" panose="020B0604020202020204" pitchFamily="34" charset="0"/>
            </a:endParaRPr>
          </a:p>
          <a:p>
            <a:endParaRPr lang="en-US" sz="1800" dirty="0" smtClean="0">
              <a:latin typeface="+mj-lt"/>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31</a:t>
            </a:fld>
            <a:endParaRPr lang="en-US"/>
          </a:p>
        </p:txBody>
      </p:sp>
    </p:spTree>
    <p:extLst>
      <p:ext uri="{BB962C8B-B14F-4D97-AF65-F5344CB8AC3E}">
        <p14:creationId xmlns:p14="http://schemas.microsoft.com/office/powerpoint/2010/main" val="1124824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FF6D16"/>
                </a:solidFill>
                <a:latin typeface="Euphemia" panose="020B0503040102020104" pitchFamily="34" charset="0"/>
              </a:rPr>
              <a:t>Example question for final exam:</a:t>
            </a:r>
            <a:endParaRPr lang="en-US" cap="all" dirty="0">
              <a:solidFill>
                <a:srgbClr val="FF6D16"/>
              </a:solidFill>
              <a:latin typeface="Euphemia" panose="020B0503040102020104" pitchFamily="34" charset="0"/>
            </a:endParaRPr>
          </a:p>
        </p:txBody>
      </p:sp>
      <p:sp>
        <p:nvSpPr>
          <p:cNvPr id="3" name="Content Placeholder 2"/>
          <p:cNvSpPr>
            <a:spLocks noGrp="1"/>
          </p:cNvSpPr>
          <p:nvPr>
            <p:ph idx="1"/>
          </p:nvPr>
        </p:nvSpPr>
        <p:spPr/>
        <p:txBody>
          <a:bodyPr>
            <a:normAutofit/>
          </a:bodyPr>
          <a:lstStyle/>
          <a:p>
            <a:r>
              <a:rPr lang="en-US" sz="1800" dirty="0" smtClean="0">
                <a:latin typeface="+mj-lt"/>
                <a:cs typeface="Helvetica" panose="020B0604020202020204" pitchFamily="34" charset="0"/>
              </a:rPr>
              <a:t>Using the list of policy tools that we have covered in this class, discuss how you would create an innovation district in Syracuse?</a:t>
            </a:r>
          </a:p>
          <a:p>
            <a:endParaRPr lang="en-US" sz="1800" dirty="0" smtClean="0">
              <a:latin typeface="+mj-lt"/>
              <a:cs typeface="Helvetica" panose="020B0604020202020204" pitchFamily="34" charset="0"/>
            </a:endParaRPr>
          </a:p>
          <a:p>
            <a:endParaRPr lang="en-US" sz="1800" dirty="0" smtClean="0">
              <a:latin typeface="+mj-lt"/>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32</a:t>
            </a:fld>
            <a:endParaRPr lang="en-US"/>
          </a:p>
        </p:txBody>
      </p:sp>
    </p:spTree>
    <p:extLst>
      <p:ext uri="{BB962C8B-B14F-4D97-AF65-F5344CB8AC3E}">
        <p14:creationId xmlns:p14="http://schemas.microsoft.com/office/powerpoint/2010/main" val="2386707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6D16"/>
        </a:solidFill>
        <a:effectLst/>
      </p:bgPr>
    </p:bg>
    <p:spTree>
      <p:nvGrpSpPr>
        <p:cNvPr id="1" name=""/>
        <p:cNvGrpSpPr/>
        <p:nvPr/>
      </p:nvGrpSpPr>
      <p:grpSpPr>
        <a:xfrm>
          <a:off x="0" y="0"/>
          <a:ext cx="0" cy="0"/>
          <a:chOff x="0" y="0"/>
          <a:chExt cx="0" cy="0"/>
        </a:xfrm>
      </p:grpSpPr>
      <p:sp>
        <p:nvSpPr>
          <p:cNvPr id="4" name="TextBox 3"/>
          <p:cNvSpPr txBox="1"/>
          <p:nvPr/>
        </p:nvSpPr>
        <p:spPr>
          <a:xfrm>
            <a:off x="2154829" y="2600720"/>
            <a:ext cx="7763664" cy="1323439"/>
          </a:xfrm>
          <a:prstGeom prst="rect">
            <a:avLst/>
          </a:prstGeom>
          <a:noFill/>
        </p:spPr>
        <p:txBody>
          <a:bodyPr wrap="none" rtlCol="0">
            <a:spAutoFit/>
          </a:bodyPr>
          <a:lstStyle/>
          <a:p>
            <a:r>
              <a:rPr lang="en-US" sz="8000" b="1" cap="all" dirty="0" smtClean="0">
                <a:solidFill>
                  <a:schemeClr val="bg1"/>
                </a:solidFill>
                <a:latin typeface="Euphemia" panose="020B0503040102020104" pitchFamily="34" charset="0"/>
              </a:rPr>
              <a:t>interventions</a:t>
            </a:r>
          </a:p>
        </p:txBody>
      </p:sp>
      <p:sp>
        <p:nvSpPr>
          <p:cNvPr id="2" name="Slide Number Placeholder 1"/>
          <p:cNvSpPr>
            <a:spLocks noGrp="1"/>
          </p:cNvSpPr>
          <p:nvPr>
            <p:ph type="sldNum" sz="quarter" idx="12"/>
          </p:nvPr>
        </p:nvSpPr>
        <p:spPr/>
        <p:txBody>
          <a:bodyPr/>
          <a:lstStyle/>
          <a:p>
            <a:fld id="{A86B8E0B-9E4C-43D6-8E50-A9ED84E3CB71}" type="slidenum">
              <a:rPr lang="en-US" smtClean="0"/>
              <a:t>33</a:t>
            </a:fld>
            <a:endParaRPr lang="en-US"/>
          </a:p>
        </p:txBody>
      </p:sp>
    </p:spTree>
    <p:extLst>
      <p:ext uri="{BB962C8B-B14F-4D97-AF65-F5344CB8AC3E}">
        <p14:creationId xmlns:p14="http://schemas.microsoft.com/office/powerpoint/2010/main" val="1297963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all" dirty="0" smtClean="0">
                <a:solidFill>
                  <a:srgbClr val="FF6D16"/>
                </a:solidFill>
                <a:latin typeface="Euphemia" panose="020B0503040102020104" pitchFamily="34" charset="0"/>
              </a:rPr>
              <a:t>Three ways to influence Physical activity:</a:t>
            </a:r>
            <a:endParaRPr lang="en-US" sz="3600" cap="all" dirty="0">
              <a:solidFill>
                <a:srgbClr val="FF6D16"/>
              </a:solidFill>
              <a:latin typeface="Euphemia" panose="020B0503040102020104" pitchFamily="34" charset="0"/>
            </a:endParaRPr>
          </a:p>
        </p:txBody>
      </p:sp>
      <p:sp>
        <p:nvSpPr>
          <p:cNvPr id="3" name="Content Placeholder 2"/>
          <p:cNvSpPr>
            <a:spLocks noGrp="1"/>
          </p:cNvSpPr>
          <p:nvPr>
            <p:ph idx="1"/>
          </p:nvPr>
        </p:nvSpPr>
        <p:spPr>
          <a:xfrm>
            <a:off x="1110048" y="2817989"/>
            <a:ext cx="10515600" cy="4351338"/>
          </a:xfrm>
        </p:spPr>
        <p:txBody>
          <a:bodyPr>
            <a:normAutofit/>
          </a:bodyPr>
          <a:lstStyle/>
          <a:p>
            <a:r>
              <a:rPr lang="en-US" sz="1800" b="1" dirty="0" smtClean="0">
                <a:latin typeface="+mj-lt"/>
                <a:cs typeface="Helvetica" panose="020B0604020202020204" pitchFamily="34" charset="0"/>
              </a:rPr>
              <a:t>Land use patterns (planning)</a:t>
            </a:r>
          </a:p>
          <a:p>
            <a:r>
              <a:rPr lang="en-US" sz="1800" b="1" dirty="0" smtClean="0">
                <a:latin typeface="+mj-lt"/>
                <a:cs typeface="Helvetica" panose="020B0604020202020204" pitchFamily="34" charset="0"/>
              </a:rPr>
              <a:t>Design characteristics (walkability)</a:t>
            </a:r>
          </a:p>
          <a:p>
            <a:r>
              <a:rPr lang="en-US" sz="1800" b="1" dirty="0" smtClean="0">
                <a:latin typeface="+mj-lt"/>
                <a:cs typeface="Helvetica" panose="020B0604020202020204" pitchFamily="34" charset="0"/>
              </a:rPr>
              <a:t>Transportation</a:t>
            </a:r>
          </a:p>
          <a:p>
            <a:endParaRPr lang="en-US" sz="1800" b="1" dirty="0" smtClean="0">
              <a:latin typeface="+mj-lt"/>
              <a:cs typeface="Helvetica" panose="020B0604020202020204" pitchFamily="34" charset="0"/>
            </a:endParaRPr>
          </a:p>
          <a:p>
            <a:endParaRPr lang="en-US" sz="1800" b="1" dirty="0" smtClean="0">
              <a:latin typeface="+mj-lt"/>
              <a:cs typeface="Helvetica" panose="020B0604020202020204" pitchFamily="34" charset="0"/>
            </a:endParaRPr>
          </a:p>
          <a:p>
            <a:endParaRPr lang="en-US" sz="1800" b="1" dirty="0" smtClean="0">
              <a:latin typeface="+mj-lt"/>
              <a:cs typeface="Helvetica" panose="020B0604020202020204" pitchFamily="34" charset="0"/>
            </a:endParaRPr>
          </a:p>
          <a:p>
            <a:endParaRPr lang="en-US" sz="1800" b="1" dirty="0" smtClean="0">
              <a:latin typeface="+mj-lt"/>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34</a:t>
            </a:fld>
            <a:endParaRPr lang="en-US"/>
          </a:p>
        </p:txBody>
      </p:sp>
      <p:sp>
        <p:nvSpPr>
          <p:cNvPr id="5" name="Rectangle 4"/>
          <p:cNvSpPr/>
          <p:nvPr/>
        </p:nvSpPr>
        <p:spPr>
          <a:xfrm>
            <a:off x="1005018" y="1640707"/>
            <a:ext cx="9778312" cy="729430"/>
          </a:xfrm>
          <a:prstGeom prst="rect">
            <a:avLst/>
          </a:prstGeom>
        </p:spPr>
        <p:txBody>
          <a:bodyPr wrap="square">
            <a:spAutoFit/>
          </a:bodyPr>
          <a:lstStyle/>
          <a:p>
            <a:pPr>
              <a:lnSpc>
                <a:spcPct val="115000"/>
              </a:lnSpc>
              <a:spcAft>
                <a:spcPts val="1000"/>
              </a:spcAft>
            </a:pPr>
            <a:r>
              <a:rPr lang="en-US" dirty="0" err="1">
                <a:latin typeface="+mj-lt"/>
                <a:ea typeface="Times New Roman" panose="02020603050405020304" pitchFamily="18" charset="0"/>
                <a:cs typeface="Times New Roman" panose="02020603050405020304" pitchFamily="18" charset="0"/>
              </a:rPr>
              <a:t>Frumkin</a:t>
            </a:r>
            <a:r>
              <a:rPr lang="en-US" dirty="0">
                <a:latin typeface="+mj-lt"/>
                <a:ea typeface="Times New Roman" panose="02020603050405020304" pitchFamily="18" charset="0"/>
                <a:cs typeface="Times New Roman" panose="02020603050405020304" pitchFamily="18" charset="0"/>
              </a:rPr>
              <a:t>, H., Frank, L., &amp; Jackson, R. J. (2004). Urban sprawl and public health, CH9: Social Capital and Sprawl. CH5: Physical Activity, Sprawl and Health. CH6: Injuries and Deaths from Traffic</a:t>
            </a:r>
            <a:r>
              <a:rPr lang="en-US" dirty="0" smtClean="0">
                <a:latin typeface="+mj-lt"/>
                <a:ea typeface="Times New Roman" panose="02020603050405020304" pitchFamily="18" charset="0"/>
                <a:cs typeface="Times New Roman" panose="02020603050405020304" pitchFamily="18" charset="0"/>
              </a:rPr>
              <a:t>.  p. 99</a:t>
            </a:r>
            <a:endParaRPr lang="en-US"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658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FF6D16"/>
                </a:solidFill>
                <a:latin typeface="Euphemia" panose="020B0503040102020104" pitchFamily="34" charset="0"/>
              </a:rPr>
              <a:t>Adding sidewalks</a:t>
            </a:r>
            <a:endParaRPr lang="en-US" cap="all" dirty="0">
              <a:solidFill>
                <a:srgbClr val="FF6D16"/>
              </a:solidFill>
              <a:latin typeface="Euphemia" panose="020B0503040102020104"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a:t>Gunn, L. D., Lee, Y., </a:t>
            </a:r>
            <a:r>
              <a:rPr lang="en-US" sz="1800" dirty="0" err="1"/>
              <a:t>Geelhoed</a:t>
            </a:r>
            <a:r>
              <a:rPr lang="en-US" sz="1800" dirty="0"/>
              <a:t>, E., </a:t>
            </a:r>
            <a:r>
              <a:rPr lang="en-US" sz="1800" dirty="0" err="1"/>
              <a:t>Shiell</a:t>
            </a:r>
            <a:r>
              <a:rPr lang="en-US" sz="1800" dirty="0"/>
              <a:t>, A., &amp; Giles-</a:t>
            </a:r>
            <a:r>
              <a:rPr lang="en-US" sz="1800" dirty="0" err="1"/>
              <a:t>Corti</a:t>
            </a:r>
            <a:r>
              <a:rPr lang="en-US" sz="1800" dirty="0"/>
              <a:t>, B. (2014). The cost-effectiveness of installing sidewalks to increase levels of transport-walking and health. </a:t>
            </a:r>
            <a:r>
              <a:rPr lang="en-US" sz="1800" i="1" dirty="0"/>
              <a:t>Preventive medicine</a:t>
            </a:r>
            <a:r>
              <a:rPr lang="en-US" sz="1800" dirty="0"/>
              <a:t>, </a:t>
            </a:r>
            <a:r>
              <a:rPr lang="en-US" sz="1800" i="1" dirty="0"/>
              <a:t>67</a:t>
            </a:r>
            <a:r>
              <a:rPr lang="en-US" sz="1800" dirty="0"/>
              <a:t>, 322-329</a:t>
            </a:r>
            <a:r>
              <a:rPr lang="en-US" sz="1800" dirty="0" smtClean="0"/>
              <a:t>.</a:t>
            </a:r>
          </a:p>
          <a:p>
            <a:pPr marL="0" indent="0">
              <a:buNone/>
            </a:pPr>
            <a:r>
              <a:rPr lang="en-US" sz="1800" dirty="0" smtClean="0">
                <a:latin typeface="+mj-lt"/>
              </a:rPr>
              <a:t>A </a:t>
            </a:r>
            <a:r>
              <a:rPr lang="en-US" sz="1800" dirty="0">
                <a:latin typeface="+mj-lt"/>
              </a:rPr>
              <a:t>positive relationship was found between the presence of sidewalks and transport-walking for both transport-walking thresholds of 150 and 60 min/week. The minimum intervention was found to be the most cost-effective at $2330/person and $674/person for the 150 and 60 min/week transport-walking thresholds respectively. Increasing the proportion of people transport-walking and increasing population density by 50% improved the cost-effectiveness of installing side-walks to $346/person.</a:t>
            </a:r>
            <a:endParaRPr lang="en-US" sz="1800" dirty="0" smtClean="0">
              <a:latin typeface="+mj-lt"/>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35</a:t>
            </a:fld>
            <a:endParaRPr lang="en-US"/>
          </a:p>
        </p:txBody>
      </p:sp>
    </p:spTree>
    <p:extLst>
      <p:ext uri="{BB962C8B-B14F-4D97-AF65-F5344CB8AC3E}">
        <p14:creationId xmlns:p14="http://schemas.microsoft.com/office/powerpoint/2010/main" val="418581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FF6D16"/>
                </a:solidFill>
                <a:latin typeface="Euphemia" panose="020B0503040102020104" pitchFamily="34" charset="0"/>
              </a:rPr>
              <a:t>Relocation</a:t>
            </a:r>
            <a:endParaRPr lang="en-US" cap="all" dirty="0">
              <a:solidFill>
                <a:srgbClr val="FF6D16"/>
              </a:solidFill>
              <a:latin typeface="Euphemia" panose="020B0503040102020104"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a:t>Hirsch, J. A., </a:t>
            </a:r>
            <a:r>
              <a:rPr lang="en-US" sz="1800" dirty="0" err="1"/>
              <a:t>Diez</a:t>
            </a:r>
            <a:r>
              <a:rPr lang="en-US" sz="1800" dirty="0"/>
              <a:t> Roux, A. V., Moore, K. A., </a:t>
            </a:r>
            <a:r>
              <a:rPr lang="en-US" sz="1800" dirty="0" err="1"/>
              <a:t>Evenson</a:t>
            </a:r>
            <a:r>
              <a:rPr lang="en-US" sz="1800" dirty="0"/>
              <a:t>, K. R., &amp; Rodriguez, D. A. (2014). Change in Walking and Body Mass Index Following Residential Relocation: The Multi-Ethnic Study of Atherosclerosis. </a:t>
            </a:r>
            <a:r>
              <a:rPr lang="en-US" sz="1800" i="1" dirty="0"/>
              <a:t>American journal of public health</a:t>
            </a:r>
            <a:r>
              <a:rPr lang="en-US" sz="1800" dirty="0"/>
              <a:t>, </a:t>
            </a:r>
            <a:r>
              <a:rPr lang="en-US" sz="1800" i="1" dirty="0"/>
              <a:t>104</a:t>
            </a:r>
            <a:r>
              <a:rPr lang="en-US" sz="1800" dirty="0"/>
              <a:t>(3), e49-e56</a:t>
            </a:r>
            <a:r>
              <a:rPr lang="en-US" sz="1800" dirty="0" smtClean="0"/>
              <a:t>.</a:t>
            </a:r>
          </a:p>
          <a:p>
            <a:pPr marL="0" indent="0">
              <a:buNone/>
            </a:pPr>
            <a:r>
              <a:rPr lang="en-US" sz="1800" dirty="0" smtClean="0">
                <a:latin typeface="+mj-lt"/>
              </a:rPr>
              <a:t>Moving </a:t>
            </a:r>
            <a:r>
              <a:rPr lang="en-US" sz="1800" dirty="0">
                <a:latin typeface="+mj-lt"/>
              </a:rPr>
              <a:t>to a location with a 10-point higher Walk Score was associated with a 16.04 minutes per week (95% confidence interval [CI] = 5.13, 29.96) increase in transport walking, 11% higher odds of meeting Every Body Walk! goals through transport walking (adjusted odds ratio = 1.11; 95% CI = 1.02, 1.21), and a 0.06 kilogram per meters squared (95% CI = −0.12, −0.01) reduction in BMI. Change in walkability was not associated with change in leisure walking</a:t>
            </a:r>
            <a:r>
              <a:rPr lang="en-US" sz="1800" dirty="0" smtClean="0">
                <a:latin typeface="+mj-lt"/>
              </a:rPr>
              <a:t>.</a:t>
            </a:r>
            <a:endParaRPr lang="en-US" sz="1800" dirty="0" smtClean="0">
              <a:latin typeface="+mj-lt"/>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36</a:t>
            </a:fld>
            <a:endParaRPr lang="en-US"/>
          </a:p>
        </p:txBody>
      </p:sp>
    </p:spTree>
    <p:extLst>
      <p:ext uri="{BB962C8B-B14F-4D97-AF65-F5344CB8AC3E}">
        <p14:creationId xmlns:p14="http://schemas.microsoft.com/office/powerpoint/2010/main" val="924183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FF6D16"/>
                </a:solidFill>
                <a:latin typeface="Euphemia" panose="020B0503040102020104" pitchFamily="34" charset="0"/>
              </a:rPr>
              <a:t>Change street design</a:t>
            </a:r>
            <a:endParaRPr lang="en-US" cap="all" dirty="0">
              <a:solidFill>
                <a:srgbClr val="FF6D16"/>
              </a:solidFill>
              <a:latin typeface="Euphemia" panose="020B0503040102020104"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a:t>Marshall, W. E., </a:t>
            </a:r>
            <a:r>
              <a:rPr lang="en-US" sz="1800" dirty="0" err="1"/>
              <a:t>Piatkowski</a:t>
            </a:r>
            <a:r>
              <a:rPr lang="en-US" sz="1800" dirty="0"/>
              <a:t>, D. P., &amp; Garrick, N. W. (2014). Community design, street networks, and public health. </a:t>
            </a:r>
            <a:r>
              <a:rPr lang="en-US" sz="1800" i="1" dirty="0"/>
              <a:t>Journal of Transport &amp; Health</a:t>
            </a:r>
            <a:r>
              <a:rPr lang="en-US" sz="1800" dirty="0"/>
              <a:t>, </a:t>
            </a:r>
            <a:r>
              <a:rPr lang="en-US" sz="1800" i="1" dirty="0"/>
              <a:t>1</a:t>
            </a:r>
            <a:r>
              <a:rPr lang="en-US" sz="1800" dirty="0"/>
              <a:t>(4), 326-340</a:t>
            </a:r>
            <a:r>
              <a:rPr lang="en-US" sz="1800" dirty="0" smtClean="0"/>
              <a:t>.</a:t>
            </a:r>
          </a:p>
          <a:p>
            <a:pPr marL="0" indent="0">
              <a:buNone/>
            </a:pPr>
            <a:r>
              <a:rPr lang="en-US" sz="1800" dirty="0" smtClean="0">
                <a:latin typeface="+mj-lt"/>
              </a:rPr>
              <a:t>The </a:t>
            </a:r>
            <a:r>
              <a:rPr lang="en-US" sz="1800" dirty="0">
                <a:latin typeface="+mj-lt"/>
              </a:rPr>
              <a:t>results suggest that </a:t>
            </a:r>
            <a:r>
              <a:rPr lang="en-US" sz="1800" b="1" dirty="0">
                <a:latin typeface="+mj-lt"/>
              </a:rPr>
              <a:t>more compact and connected street networks with fewer lanes </a:t>
            </a:r>
            <a:r>
              <a:rPr lang="en-US" sz="1800" dirty="0">
                <a:latin typeface="+mj-lt"/>
              </a:rPr>
              <a:t>on the major roads are correlated with reduced rates of obesity, diabetes, high blood pressure, and heart disease among residents. Given the cross-sectional nature of our study, proving causation is not feasible but should be examined in future research. Nevertheless, the outcome is a novel assessment of streets networks and public health that has not yet been seen but will be of benefit to planners and policy-makers.</a:t>
            </a:r>
          </a:p>
        </p:txBody>
      </p:sp>
      <p:sp>
        <p:nvSpPr>
          <p:cNvPr id="4" name="Slide Number Placeholder 3"/>
          <p:cNvSpPr>
            <a:spLocks noGrp="1"/>
          </p:cNvSpPr>
          <p:nvPr>
            <p:ph type="sldNum" sz="quarter" idx="12"/>
          </p:nvPr>
        </p:nvSpPr>
        <p:spPr/>
        <p:txBody>
          <a:bodyPr/>
          <a:lstStyle/>
          <a:p>
            <a:fld id="{A86B8E0B-9E4C-43D6-8E50-A9ED84E3CB71}" type="slidenum">
              <a:rPr lang="en-US" smtClean="0"/>
              <a:t>37</a:t>
            </a:fld>
            <a:endParaRPr lang="en-US"/>
          </a:p>
        </p:txBody>
      </p:sp>
    </p:spTree>
    <p:extLst>
      <p:ext uri="{BB962C8B-B14F-4D97-AF65-F5344CB8AC3E}">
        <p14:creationId xmlns:p14="http://schemas.microsoft.com/office/powerpoint/2010/main" val="3603961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690" y="2861694"/>
            <a:ext cx="5871715" cy="2862322"/>
          </a:xfrm>
          <a:prstGeom prst="rect">
            <a:avLst/>
          </a:prstGeom>
        </p:spPr>
        <p:txBody>
          <a:bodyPr wrap="square">
            <a:spAutoFit/>
          </a:bodyPr>
          <a:lstStyle/>
          <a:p>
            <a:pPr fontAlgn="base"/>
            <a:r>
              <a:rPr lang="en-US" b="1" dirty="0"/>
              <a:t>#1 Minneapolis, Minn</a:t>
            </a:r>
            <a:r>
              <a:rPr lang="en-US" b="1" dirty="0" smtClean="0"/>
              <a:t>.</a:t>
            </a:r>
          </a:p>
          <a:p>
            <a:pPr fontAlgn="base"/>
            <a:endParaRPr lang="en-US" b="1" dirty="0"/>
          </a:p>
          <a:p>
            <a:pPr fontAlgn="base"/>
            <a:r>
              <a:rPr lang="en-US" dirty="0">
                <a:latin typeface="+mj-lt"/>
              </a:rPr>
              <a:t>Minneapolis residents breathe clean air, prioritize exercise and keep their weight down, supported by a city that was among the first to add bike trails and ban smoking in public places. If you live in Minneapolis-St. Paul, you and your neighbors are less likely to have cardiovascular disease, diabetes, and asthma and are more likely to be in excellent or very good health. (It helps that you're less likely to smoke and more likely to walk or bike to work -- in the summer, at least). </a:t>
            </a:r>
            <a:endParaRPr lang="en-US" b="0" i="0" dirty="0">
              <a:effectLst/>
              <a:latin typeface="+mj-lt"/>
            </a:endParaRPr>
          </a:p>
        </p:txBody>
      </p:sp>
      <p:pic>
        <p:nvPicPr>
          <p:cNvPr id="3074" name="Picture 2" descr="#1 Minneapolis, Mi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618" y="344346"/>
            <a:ext cx="5141044" cy="35993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smtClean="0">
                <a:latin typeface="Euphemia" panose="020B0503040102020104" pitchFamily="34" charset="0"/>
              </a:rPr>
              <a:t>Forbes: </a:t>
            </a:r>
            <a:r>
              <a:rPr lang="en-US" cap="all" dirty="0" smtClean="0">
                <a:solidFill>
                  <a:srgbClr val="FF6D16"/>
                </a:solidFill>
                <a:latin typeface="Euphemia" panose="020B0503040102020104" pitchFamily="34" charset="0"/>
              </a:rPr>
              <a:t>top 20</a:t>
            </a:r>
            <a:br>
              <a:rPr lang="en-US" cap="all" dirty="0" smtClean="0">
                <a:solidFill>
                  <a:srgbClr val="FF6D16"/>
                </a:solidFill>
                <a:latin typeface="Euphemia" panose="020B0503040102020104" pitchFamily="34" charset="0"/>
              </a:rPr>
            </a:br>
            <a:r>
              <a:rPr lang="en-US" cap="all" dirty="0" smtClean="0">
                <a:solidFill>
                  <a:srgbClr val="FF6D16"/>
                </a:solidFill>
                <a:latin typeface="Euphemia" panose="020B0503040102020104" pitchFamily="34" charset="0"/>
              </a:rPr>
              <a:t>healthy cities</a:t>
            </a:r>
            <a:endParaRPr lang="en-US" cap="all" dirty="0">
              <a:solidFill>
                <a:srgbClr val="FF6D16"/>
              </a:solidFill>
              <a:latin typeface="Euphemia" panose="020B0503040102020104" pitchFamily="34" charset="0"/>
            </a:endParaRPr>
          </a:p>
        </p:txBody>
      </p:sp>
      <p:sp>
        <p:nvSpPr>
          <p:cNvPr id="3" name="Rectangle 2"/>
          <p:cNvSpPr/>
          <p:nvPr/>
        </p:nvSpPr>
        <p:spPr>
          <a:xfrm>
            <a:off x="7162800" y="4031245"/>
            <a:ext cx="6096000" cy="261610"/>
          </a:xfrm>
          <a:prstGeom prst="rect">
            <a:avLst/>
          </a:prstGeom>
        </p:spPr>
        <p:txBody>
          <a:bodyPr>
            <a:spAutoFit/>
          </a:bodyPr>
          <a:lstStyle/>
          <a:p>
            <a:r>
              <a:rPr lang="en-US" sz="1100" dirty="0">
                <a:solidFill>
                  <a:schemeClr val="bg1">
                    <a:lumMod val="50000"/>
                  </a:schemeClr>
                </a:solidFill>
              </a:rPr>
              <a:t>http://www.forbes.com/pictures/eigl45hfh/1-minneapolis-minn/</a:t>
            </a:r>
          </a:p>
        </p:txBody>
      </p:sp>
      <p:sp>
        <p:nvSpPr>
          <p:cNvPr id="5" name="Slide Number Placeholder 4"/>
          <p:cNvSpPr>
            <a:spLocks noGrp="1"/>
          </p:cNvSpPr>
          <p:nvPr>
            <p:ph type="sldNum" sz="quarter" idx="12"/>
          </p:nvPr>
        </p:nvSpPr>
        <p:spPr/>
        <p:txBody>
          <a:bodyPr/>
          <a:lstStyle/>
          <a:p>
            <a:fld id="{A86B8E0B-9E4C-43D6-8E50-A9ED84E3CB71}" type="slidenum">
              <a:rPr lang="en-US" smtClean="0"/>
              <a:t>38</a:t>
            </a:fld>
            <a:endParaRPr lang="en-US"/>
          </a:p>
        </p:txBody>
      </p:sp>
    </p:spTree>
    <p:extLst>
      <p:ext uri="{BB962C8B-B14F-4D97-AF65-F5344CB8AC3E}">
        <p14:creationId xmlns:p14="http://schemas.microsoft.com/office/powerpoint/2010/main" val="3081775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011" y="112143"/>
            <a:ext cx="8212795" cy="6610709"/>
          </a:xfrm>
          <a:prstGeom prst="rect">
            <a:avLst/>
          </a:prstGeom>
        </p:spPr>
      </p:pic>
      <p:sp>
        <p:nvSpPr>
          <p:cNvPr id="3" name="TextBox 2"/>
          <p:cNvSpPr txBox="1"/>
          <p:nvPr/>
        </p:nvSpPr>
        <p:spPr>
          <a:xfrm>
            <a:off x="9230265" y="560717"/>
            <a:ext cx="2122098" cy="1477328"/>
          </a:xfrm>
          <a:prstGeom prst="rect">
            <a:avLst/>
          </a:prstGeom>
          <a:noFill/>
        </p:spPr>
        <p:txBody>
          <a:bodyPr wrap="square" rtlCol="0">
            <a:spAutoFit/>
          </a:bodyPr>
          <a:lstStyle/>
          <a:p>
            <a:pPr algn="ctr"/>
            <a:r>
              <a:rPr lang="en-US" dirty="0" smtClean="0"/>
              <a:t>No surprise Minneapolis has the most park density per capita in the country</a:t>
            </a:r>
            <a:endParaRPr lang="en-US" dirty="0"/>
          </a:p>
        </p:txBody>
      </p:sp>
      <p:sp>
        <p:nvSpPr>
          <p:cNvPr id="4" name="Slide Number Placeholder 3"/>
          <p:cNvSpPr>
            <a:spLocks noGrp="1"/>
          </p:cNvSpPr>
          <p:nvPr>
            <p:ph type="sldNum" sz="quarter" idx="12"/>
          </p:nvPr>
        </p:nvSpPr>
        <p:spPr/>
        <p:txBody>
          <a:bodyPr/>
          <a:lstStyle/>
          <a:p>
            <a:fld id="{A86B8E0B-9E4C-43D6-8E50-A9ED84E3CB71}" type="slidenum">
              <a:rPr lang="en-US" smtClean="0"/>
              <a:t>39</a:t>
            </a:fld>
            <a:endParaRPr lang="en-US"/>
          </a:p>
        </p:txBody>
      </p:sp>
    </p:spTree>
    <p:extLst>
      <p:ext uri="{BB962C8B-B14F-4D97-AF65-F5344CB8AC3E}">
        <p14:creationId xmlns:p14="http://schemas.microsoft.com/office/powerpoint/2010/main" val="148919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0" y="1202361"/>
            <a:ext cx="8928100" cy="3472233"/>
          </a:xfrm>
          <a:prstGeom prst="rect">
            <a:avLst/>
          </a:prstGeom>
        </p:spPr>
        <p:txBody>
          <a:bodyPr wrap="square">
            <a:spAutoFit/>
          </a:bodyPr>
          <a:lstStyle/>
          <a:p>
            <a:pPr>
              <a:lnSpc>
                <a:spcPct val="115000"/>
              </a:lnSpc>
              <a:spcAft>
                <a:spcPts val="1000"/>
              </a:spcAft>
            </a:pPr>
            <a:r>
              <a:rPr lang="en-US" b="1" dirty="0" err="1">
                <a:latin typeface="Calibri" panose="020F0502020204030204" pitchFamily="34" charset="0"/>
                <a:ea typeface="Times New Roman" panose="02020603050405020304" pitchFamily="18" charset="0"/>
                <a:cs typeface="Times New Roman" panose="02020603050405020304" pitchFamily="18" charset="0"/>
              </a:rPr>
              <a:t>Duany</a:t>
            </a:r>
            <a:r>
              <a:rPr lang="en-US" b="1" dirty="0">
                <a:latin typeface="Calibri" panose="020F0502020204030204" pitchFamily="34" charset="0"/>
                <a:ea typeface="Times New Roman" panose="02020603050405020304" pitchFamily="18" charset="0"/>
                <a:cs typeface="Times New Roman" panose="02020603050405020304" pitchFamily="18" charset="0"/>
              </a:rPr>
              <a:t>, A., </a:t>
            </a:r>
            <a:r>
              <a:rPr lang="en-US" b="1" dirty="0" err="1">
                <a:latin typeface="Calibri" panose="020F0502020204030204" pitchFamily="34" charset="0"/>
                <a:ea typeface="Times New Roman" panose="02020603050405020304" pitchFamily="18" charset="0"/>
                <a:cs typeface="Times New Roman" panose="02020603050405020304" pitchFamily="18" charset="0"/>
              </a:rPr>
              <a:t>Plater-Zyberk</a:t>
            </a:r>
            <a:r>
              <a:rPr lang="en-US" b="1" dirty="0">
                <a:latin typeface="Calibri" panose="020F0502020204030204" pitchFamily="34" charset="0"/>
                <a:ea typeface="Times New Roman" panose="02020603050405020304" pitchFamily="18" charset="0"/>
                <a:cs typeface="Times New Roman" panose="02020603050405020304" pitchFamily="18" charset="0"/>
              </a:rPr>
              <a:t>, E., &amp; Speck, J. (2001). Suburban nation: The rise of sprawl and the decline of the American dream. Macmillan. CH7: The Victims of Sprawl.</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Name at least three victims of sprawl.</a:t>
            </a: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One page 127 the authors tell the story of Franklin, a suburb outside of Milwaukee. What is the tax challenge they face? And what is the cause?</a:t>
            </a:r>
          </a:p>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en-US" b="1" dirty="0" err="1">
                <a:latin typeface="Calibri" panose="020F0502020204030204" pitchFamily="34" charset="0"/>
                <a:ea typeface="Times New Roman" panose="02020603050405020304" pitchFamily="18" charset="0"/>
                <a:cs typeface="Times New Roman" panose="02020603050405020304" pitchFamily="18" charset="0"/>
              </a:rPr>
              <a:t>Chakrabarti</a:t>
            </a:r>
            <a:r>
              <a:rPr lang="en-US" b="1" dirty="0">
                <a:latin typeface="Calibri" panose="020F0502020204030204" pitchFamily="34" charset="0"/>
                <a:ea typeface="Times New Roman" panose="02020603050405020304" pitchFamily="18" charset="0"/>
                <a:cs typeface="Times New Roman" panose="02020603050405020304" pitchFamily="18" charset="0"/>
              </a:rPr>
              <a:t>, A Country of Cities, CH3: Cities, Health and Joy.</a:t>
            </a:r>
          </a:p>
          <a:p>
            <a:pPr marL="342900" marR="0" lvl="0" indent="-342900">
              <a:lnSpc>
                <a:spcPct val="115000"/>
              </a:lnSpc>
              <a:spcBef>
                <a:spcPts val="0"/>
              </a:spcBef>
              <a:spcAft>
                <a:spcPts val="100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Chakrabarti</a:t>
            </a:r>
            <a:r>
              <a:rPr lang="en-US" dirty="0">
                <a:latin typeface="Calibri" panose="020F0502020204030204" pitchFamily="34" charset="0"/>
                <a:ea typeface="Times New Roman" panose="02020603050405020304" pitchFamily="18" charset="0"/>
                <a:cs typeface="Times New Roman" panose="02020603050405020304" pitchFamily="18" charset="0"/>
              </a:rPr>
              <a:t> mentions at least five health / crime indicators that vary between urban spaces and their suburbs. What are they?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86B8E0B-9E4C-43D6-8E50-A9ED84E3CB71}" type="slidenum">
              <a:rPr lang="en-US" smtClean="0"/>
              <a:t>4</a:t>
            </a:fld>
            <a:endParaRPr lang="en-US"/>
          </a:p>
        </p:txBody>
      </p:sp>
    </p:spTree>
    <p:extLst>
      <p:ext uri="{BB962C8B-B14F-4D97-AF65-F5344CB8AC3E}">
        <p14:creationId xmlns:p14="http://schemas.microsoft.com/office/powerpoint/2010/main" val="3813128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6B8E0B-9E4C-43D6-8E50-A9ED84E3CB71}" type="slidenum">
              <a:rPr lang="en-US" smtClean="0"/>
              <a:t>40</a:t>
            </a:fld>
            <a:endParaRPr lang="en-US"/>
          </a:p>
        </p:txBody>
      </p:sp>
      <p:pic>
        <p:nvPicPr>
          <p:cNvPr id="1026" name="Picture 2" descr="http://cityhallblog.dallasnews.com/files/2013/06/ParkScor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0" y="1051474"/>
            <a:ext cx="5474016" cy="5304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rbancomposition.files.wordpress.com/2013/06/parkscore_mnp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720" y="1051475"/>
            <a:ext cx="5444091" cy="5304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4173" y="543697"/>
            <a:ext cx="1293944" cy="369332"/>
          </a:xfrm>
          <a:prstGeom prst="rect">
            <a:avLst/>
          </a:prstGeom>
          <a:noFill/>
        </p:spPr>
        <p:txBody>
          <a:bodyPr wrap="none" rtlCol="0">
            <a:spAutoFit/>
          </a:bodyPr>
          <a:lstStyle/>
          <a:p>
            <a:r>
              <a:rPr lang="en-US" dirty="0" smtClean="0"/>
              <a:t>Normal City</a:t>
            </a:r>
            <a:endParaRPr lang="en-US" dirty="0"/>
          </a:p>
        </p:txBody>
      </p:sp>
      <p:sp>
        <p:nvSpPr>
          <p:cNvPr id="4" name="TextBox 3"/>
          <p:cNvSpPr txBox="1"/>
          <p:nvPr/>
        </p:nvSpPr>
        <p:spPr>
          <a:xfrm>
            <a:off x="8229600" y="543697"/>
            <a:ext cx="1867691" cy="369332"/>
          </a:xfrm>
          <a:prstGeom prst="rect">
            <a:avLst/>
          </a:prstGeom>
          <a:noFill/>
        </p:spPr>
        <p:txBody>
          <a:bodyPr wrap="none" rtlCol="0">
            <a:spAutoFit/>
          </a:bodyPr>
          <a:lstStyle/>
          <a:p>
            <a:r>
              <a:rPr lang="en-US" dirty="0" smtClean="0"/>
              <a:t>Super Park Access</a:t>
            </a:r>
            <a:endParaRPr lang="en-US" dirty="0"/>
          </a:p>
        </p:txBody>
      </p:sp>
    </p:spTree>
    <p:extLst>
      <p:ext uri="{BB962C8B-B14F-4D97-AF65-F5344CB8AC3E}">
        <p14:creationId xmlns:p14="http://schemas.microsoft.com/office/powerpoint/2010/main" val="1259219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tmedia.startribune.com/images/marcot_1310489678_bi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578" y="2624557"/>
            <a:ext cx="6000750" cy="39909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treets.mn/wp-content/uploads/2014/01/bike-all-winter-tip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60" y="150304"/>
            <a:ext cx="5924550" cy="4810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86B8E0B-9E4C-43D6-8E50-A9ED84E3CB71}" type="slidenum">
              <a:rPr lang="en-US" smtClean="0"/>
              <a:t>41</a:t>
            </a:fld>
            <a:endParaRPr lang="en-US"/>
          </a:p>
        </p:txBody>
      </p:sp>
    </p:spTree>
    <p:extLst>
      <p:ext uri="{BB962C8B-B14F-4D97-AF65-F5344CB8AC3E}">
        <p14:creationId xmlns:p14="http://schemas.microsoft.com/office/powerpoint/2010/main" val="1741792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6D16"/>
        </a:solidFill>
        <a:effectLst/>
      </p:bgPr>
    </p:bg>
    <p:spTree>
      <p:nvGrpSpPr>
        <p:cNvPr id="1" name=""/>
        <p:cNvGrpSpPr/>
        <p:nvPr/>
      </p:nvGrpSpPr>
      <p:grpSpPr>
        <a:xfrm>
          <a:off x="0" y="0"/>
          <a:ext cx="0" cy="0"/>
          <a:chOff x="0" y="0"/>
          <a:chExt cx="0" cy="0"/>
        </a:xfrm>
      </p:grpSpPr>
      <p:sp>
        <p:nvSpPr>
          <p:cNvPr id="4" name="TextBox 3"/>
          <p:cNvSpPr txBox="1"/>
          <p:nvPr/>
        </p:nvSpPr>
        <p:spPr>
          <a:xfrm>
            <a:off x="3025427" y="2917443"/>
            <a:ext cx="5857694" cy="1323439"/>
          </a:xfrm>
          <a:prstGeom prst="rect">
            <a:avLst/>
          </a:prstGeom>
          <a:noFill/>
        </p:spPr>
        <p:txBody>
          <a:bodyPr wrap="none" rtlCol="0">
            <a:spAutoFit/>
          </a:bodyPr>
          <a:lstStyle/>
          <a:p>
            <a:r>
              <a:rPr lang="en-US" sz="8000" b="1" cap="all" dirty="0" smtClean="0">
                <a:solidFill>
                  <a:schemeClr val="bg1"/>
                </a:solidFill>
                <a:latin typeface="Euphemia" panose="020B0503040102020104" pitchFamily="34" charset="0"/>
              </a:rPr>
              <a:t>Inequality</a:t>
            </a:r>
          </a:p>
        </p:txBody>
      </p:sp>
      <p:sp>
        <p:nvSpPr>
          <p:cNvPr id="3" name="TextBox 2"/>
          <p:cNvSpPr txBox="1"/>
          <p:nvPr/>
        </p:nvSpPr>
        <p:spPr>
          <a:xfrm>
            <a:off x="4625520" y="2150279"/>
            <a:ext cx="2300630" cy="923330"/>
          </a:xfrm>
          <a:prstGeom prst="rect">
            <a:avLst/>
          </a:prstGeom>
          <a:noFill/>
        </p:spPr>
        <p:txBody>
          <a:bodyPr wrap="none" rtlCol="0">
            <a:spAutoFit/>
          </a:bodyPr>
          <a:lstStyle/>
          <a:p>
            <a:r>
              <a:rPr lang="en-US" sz="5400" b="1" i="1" dirty="0" smtClean="0">
                <a:latin typeface="Book Antiqua" panose="02040602050305030304" pitchFamily="18" charset="0"/>
                <a:cs typeface="CordiaUPC" panose="020B0304020202020204" pitchFamily="34" charset="-34"/>
              </a:rPr>
              <a:t>Health</a:t>
            </a:r>
            <a:endParaRPr lang="en-US" sz="5400" b="1" i="1" dirty="0">
              <a:latin typeface="Book Antiqua" panose="02040602050305030304" pitchFamily="18" charset="0"/>
              <a:cs typeface="CordiaUPC" panose="020B0304020202020204" pitchFamily="34" charset="-34"/>
            </a:endParaRPr>
          </a:p>
        </p:txBody>
      </p:sp>
      <p:sp>
        <p:nvSpPr>
          <p:cNvPr id="2" name="Slide Number Placeholder 1"/>
          <p:cNvSpPr>
            <a:spLocks noGrp="1"/>
          </p:cNvSpPr>
          <p:nvPr>
            <p:ph type="sldNum" sz="quarter" idx="12"/>
          </p:nvPr>
        </p:nvSpPr>
        <p:spPr/>
        <p:txBody>
          <a:bodyPr/>
          <a:lstStyle/>
          <a:p>
            <a:fld id="{A86B8E0B-9E4C-43D6-8E50-A9ED84E3CB71}" type="slidenum">
              <a:rPr lang="en-US" smtClean="0"/>
              <a:t>42</a:t>
            </a:fld>
            <a:endParaRPr lang="en-US"/>
          </a:p>
        </p:txBody>
      </p:sp>
    </p:spTree>
    <p:extLst>
      <p:ext uri="{BB962C8B-B14F-4D97-AF65-F5344CB8AC3E}">
        <p14:creationId xmlns:p14="http://schemas.microsoft.com/office/powerpoint/2010/main" val="3198909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197275" y="726326"/>
            <a:ext cx="9486900" cy="4352925"/>
          </a:xfrm>
          <a:prstGeom prst="rect">
            <a:avLst/>
          </a:prstGeom>
        </p:spPr>
      </p:pic>
      <p:sp>
        <p:nvSpPr>
          <p:cNvPr id="4" name="Rectangle 3"/>
          <p:cNvSpPr/>
          <p:nvPr/>
        </p:nvSpPr>
        <p:spPr>
          <a:xfrm>
            <a:off x="1217763" y="5153806"/>
            <a:ext cx="9445924" cy="1200329"/>
          </a:xfrm>
          <a:prstGeom prst="rect">
            <a:avLst/>
          </a:prstGeom>
        </p:spPr>
        <p:txBody>
          <a:bodyPr wrap="square">
            <a:spAutoFit/>
          </a:bodyPr>
          <a:lstStyle/>
          <a:p>
            <a:r>
              <a:rPr lang="en-US" dirty="0">
                <a:solidFill>
                  <a:srgbClr val="333333"/>
                </a:solidFill>
                <a:latin typeface="Helvetica Neue Custom"/>
              </a:rPr>
              <a:t>Where you live: It impacts your health as much as diet and genes do, but it's not part of your medical records. At TEDMED, Bill </a:t>
            </a:r>
            <a:r>
              <a:rPr lang="en-US" dirty="0" err="1">
                <a:solidFill>
                  <a:srgbClr val="333333"/>
                </a:solidFill>
                <a:latin typeface="Helvetica Neue Custom"/>
              </a:rPr>
              <a:t>Davenhall</a:t>
            </a:r>
            <a:r>
              <a:rPr lang="en-US" dirty="0">
                <a:solidFill>
                  <a:srgbClr val="333333"/>
                </a:solidFill>
                <a:latin typeface="Helvetica Neue Custom"/>
              </a:rPr>
              <a:t> shows how overlooked government geo-data (from local heart-attack rates to toxic dumpsite info) can mesh with mobile GPS apps to keep doctors in the loop. Call it "geo-medicine."</a:t>
            </a:r>
            <a:endParaRPr lang="en-US" dirty="0"/>
          </a:p>
        </p:txBody>
      </p:sp>
      <p:sp>
        <p:nvSpPr>
          <p:cNvPr id="3" name="Slide Number Placeholder 2"/>
          <p:cNvSpPr>
            <a:spLocks noGrp="1"/>
          </p:cNvSpPr>
          <p:nvPr>
            <p:ph type="sldNum" sz="quarter" idx="12"/>
          </p:nvPr>
        </p:nvSpPr>
        <p:spPr/>
        <p:txBody>
          <a:bodyPr/>
          <a:lstStyle/>
          <a:p>
            <a:fld id="{A86B8E0B-9E4C-43D6-8E50-A9ED84E3CB71}" type="slidenum">
              <a:rPr lang="en-US" smtClean="0"/>
              <a:t>43</a:t>
            </a:fld>
            <a:endParaRPr lang="en-US"/>
          </a:p>
        </p:txBody>
      </p:sp>
    </p:spTree>
    <p:extLst>
      <p:ext uri="{BB962C8B-B14F-4D97-AF65-F5344CB8AC3E}">
        <p14:creationId xmlns:p14="http://schemas.microsoft.com/office/powerpoint/2010/main" val="2132977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dn.citylab.com/media/img/citylab/legacy/2013/07/12/NO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64" y="458638"/>
            <a:ext cx="57912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7813" y="6512792"/>
            <a:ext cx="7484853" cy="253916"/>
          </a:xfrm>
          <a:prstGeom prst="rect">
            <a:avLst/>
          </a:prstGeom>
        </p:spPr>
        <p:txBody>
          <a:bodyPr wrap="square">
            <a:spAutoFit/>
          </a:bodyPr>
          <a:lstStyle/>
          <a:p>
            <a:r>
              <a:rPr lang="en-US" sz="1050" dirty="0"/>
              <a:t>http://www.citylab.com/housing/2013/07/we-need-start-treating-americas-poorest-neighborhoods-developing-countries/6189/</a:t>
            </a:r>
          </a:p>
        </p:txBody>
      </p:sp>
      <p:sp>
        <p:nvSpPr>
          <p:cNvPr id="3" name="Slide Number Placeholder 2"/>
          <p:cNvSpPr>
            <a:spLocks noGrp="1"/>
          </p:cNvSpPr>
          <p:nvPr>
            <p:ph type="sldNum" sz="quarter" idx="12"/>
          </p:nvPr>
        </p:nvSpPr>
        <p:spPr/>
        <p:txBody>
          <a:bodyPr/>
          <a:lstStyle/>
          <a:p>
            <a:fld id="{A86B8E0B-9E4C-43D6-8E50-A9ED84E3CB71}" type="slidenum">
              <a:rPr lang="en-US" smtClean="0"/>
              <a:t>44</a:t>
            </a:fld>
            <a:endParaRPr lang="en-US"/>
          </a:p>
        </p:txBody>
      </p:sp>
    </p:spTree>
    <p:extLst>
      <p:ext uri="{BB962C8B-B14F-4D97-AF65-F5344CB8AC3E}">
        <p14:creationId xmlns:p14="http://schemas.microsoft.com/office/powerpoint/2010/main" val="2828587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434" y="1313492"/>
            <a:ext cx="10299940" cy="3139321"/>
          </a:xfrm>
          <a:prstGeom prst="rect">
            <a:avLst/>
          </a:prstGeom>
        </p:spPr>
        <p:txBody>
          <a:bodyPr wrap="square">
            <a:spAutoFit/>
          </a:bodyPr>
          <a:lstStyle/>
          <a:p>
            <a:r>
              <a:rPr lang="en-US" b="1" dirty="0" smtClean="0">
                <a:solidFill>
                  <a:srgbClr val="000000"/>
                </a:solidFill>
                <a:latin typeface="+mj-lt"/>
              </a:rPr>
              <a:t>World Health Organization: The Health </a:t>
            </a:r>
            <a:r>
              <a:rPr lang="en-US" b="1" dirty="0">
                <a:solidFill>
                  <a:srgbClr val="000000"/>
                </a:solidFill>
                <a:latin typeface="+mj-lt"/>
              </a:rPr>
              <a:t>Impact Assessment 2010. </a:t>
            </a:r>
            <a:r>
              <a:rPr lang="en-US" b="1" dirty="0">
                <a:solidFill>
                  <a:srgbClr val="000000"/>
                </a:solidFill>
                <a:latin typeface="+mj-lt"/>
                <a:hlinkClick r:id="rId2"/>
              </a:rPr>
              <a:t>http://www.who.int/hia/en</a:t>
            </a:r>
            <a:r>
              <a:rPr lang="en-US" b="1" dirty="0" smtClean="0">
                <a:solidFill>
                  <a:srgbClr val="000000"/>
                </a:solidFill>
                <a:latin typeface="+mj-lt"/>
                <a:hlinkClick r:id="rId2"/>
              </a:rPr>
              <a:t>/</a:t>
            </a:r>
            <a:endParaRPr lang="en-US" b="1" dirty="0" smtClean="0">
              <a:solidFill>
                <a:srgbClr val="000000"/>
              </a:solidFill>
              <a:latin typeface="+mj-lt"/>
            </a:endParaRPr>
          </a:p>
          <a:p>
            <a:endParaRPr lang="en-US" dirty="0">
              <a:solidFill>
                <a:srgbClr val="000000"/>
              </a:solidFill>
              <a:latin typeface="+mj-lt"/>
            </a:endParaRPr>
          </a:p>
          <a:p>
            <a:r>
              <a:rPr lang="en-US" dirty="0" smtClean="0">
                <a:solidFill>
                  <a:srgbClr val="000000"/>
                </a:solidFill>
                <a:latin typeface="+mj-lt"/>
              </a:rPr>
              <a:t>There's </a:t>
            </a:r>
            <a:r>
              <a:rPr lang="en-US" dirty="0">
                <a:solidFill>
                  <a:srgbClr val="000000"/>
                </a:solidFill>
                <a:latin typeface="+mj-lt"/>
              </a:rPr>
              <a:t>good reason for fixing health care to be a priority in the U.S., but a burgeoning school of thought suggests that access to care can turn out to matter less, in terms of overall health, than we're apt to assume. "There are broader contextual factors in communities that are definitely driving health outcomes more" than access to care, says Jason Purnell, PhD, MPH, an assistant professor at Washington University's Brown School. "That understanding seemed to have been missing from the survey results." </a:t>
            </a:r>
            <a:r>
              <a:rPr lang="en-US" dirty="0" smtClean="0">
                <a:solidFill>
                  <a:srgbClr val="000000"/>
                </a:solidFill>
                <a:latin typeface="+mj-lt"/>
              </a:rPr>
              <a:t>The </a:t>
            </a:r>
            <a:r>
              <a:rPr lang="en-US" dirty="0" smtClean="0">
                <a:latin typeface="+mj-lt"/>
              </a:rPr>
              <a:t>World </a:t>
            </a:r>
            <a:r>
              <a:rPr lang="en-US" dirty="0">
                <a:latin typeface="+mj-lt"/>
              </a:rPr>
              <a:t>Health Organization insists</a:t>
            </a:r>
            <a:r>
              <a:rPr lang="en-US" dirty="0">
                <a:solidFill>
                  <a:srgbClr val="000000"/>
                </a:solidFill>
                <a:latin typeface="+mj-lt"/>
              </a:rPr>
              <a:t>, "</a:t>
            </a:r>
            <a:r>
              <a:rPr lang="en-US" b="1" dirty="0">
                <a:solidFill>
                  <a:srgbClr val="000000"/>
                </a:solidFill>
                <a:latin typeface="+mj-lt"/>
              </a:rPr>
              <a:t>to a large extent, factors such as where we live, the state of our environment, genetics, our income and education level, and our relationships with friends and family all have considerable impacts on health, whereas the more commonly considered factors such as access and use of health care services often have less of an impact</a:t>
            </a:r>
            <a:r>
              <a:rPr lang="en-US" dirty="0">
                <a:solidFill>
                  <a:srgbClr val="000000"/>
                </a:solidFill>
                <a:latin typeface="+mj-lt"/>
              </a:rPr>
              <a:t>."</a:t>
            </a:r>
            <a:endParaRPr lang="en-US" dirty="0">
              <a:latin typeface="+mj-lt"/>
            </a:endParaRPr>
          </a:p>
        </p:txBody>
      </p:sp>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smtClean="0">
                <a:solidFill>
                  <a:srgbClr val="FF6D16"/>
                </a:solidFill>
                <a:latin typeface="Euphemia" panose="020B0503040102020104" pitchFamily="34" charset="0"/>
              </a:rPr>
              <a:t>Social determinants of health</a:t>
            </a:r>
            <a:endParaRPr lang="en-US" cap="all" dirty="0">
              <a:solidFill>
                <a:srgbClr val="FF6D16"/>
              </a:solidFill>
              <a:latin typeface="Euphemia" panose="020B05030401020201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45</a:t>
            </a:fld>
            <a:endParaRPr lang="en-US"/>
          </a:p>
        </p:txBody>
      </p:sp>
    </p:spTree>
    <p:extLst>
      <p:ext uri="{BB962C8B-B14F-4D97-AF65-F5344CB8AC3E}">
        <p14:creationId xmlns:p14="http://schemas.microsoft.com/office/powerpoint/2010/main" val="1475250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2.bp.blogspot.com/-lXcxt7EqhxI/UyYcyIfKEmI/AAAAAAAAF8M/v53D5L0ZGAY/s1600/m5477-scaled1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425" y="138022"/>
            <a:ext cx="4546343" cy="63763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25178" y="4098349"/>
            <a:ext cx="4862550" cy="369332"/>
          </a:xfrm>
          <a:prstGeom prst="rect">
            <a:avLst/>
          </a:prstGeom>
        </p:spPr>
        <p:txBody>
          <a:bodyPr wrap="none">
            <a:spAutoFit/>
          </a:bodyPr>
          <a:lstStyle/>
          <a:p>
            <a:r>
              <a:rPr lang="en-US" dirty="0"/>
              <a:t>https://www.youtube.com/watch?v=eYG0ZuTv5rs</a:t>
            </a:r>
          </a:p>
        </p:txBody>
      </p:sp>
      <p:sp>
        <p:nvSpPr>
          <p:cNvPr id="3" name="TextBox 2"/>
          <p:cNvSpPr txBox="1"/>
          <p:nvPr/>
        </p:nvSpPr>
        <p:spPr>
          <a:xfrm>
            <a:off x="6892506" y="4804913"/>
            <a:ext cx="1215782" cy="369332"/>
          </a:xfrm>
          <a:prstGeom prst="rect">
            <a:avLst/>
          </a:prstGeom>
          <a:noFill/>
        </p:spPr>
        <p:txBody>
          <a:bodyPr wrap="none" rtlCol="0">
            <a:spAutoFit/>
          </a:bodyPr>
          <a:lstStyle/>
          <a:p>
            <a:r>
              <a:rPr lang="en-US" dirty="0" smtClean="0"/>
              <a:t>Start 27:45</a:t>
            </a:r>
            <a:endParaRPr lang="en-US" dirty="0"/>
          </a:p>
        </p:txBody>
      </p:sp>
      <p:sp>
        <p:nvSpPr>
          <p:cNvPr id="4" name="Slide Number Placeholder 3"/>
          <p:cNvSpPr>
            <a:spLocks noGrp="1"/>
          </p:cNvSpPr>
          <p:nvPr>
            <p:ph type="sldNum" sz="quarter" idx="12"/>
          </p:nvPr>
        </p:nvSpPr>
        <p:spPr/>
        <p:txBody>
          <a:bodyPr/>
          <a:lstStyle/>
          <a:p>
            <a:fld id="{A86B8E0B-9E4C-43D6-8E50-A9ED84E3CB71}" type="slidenum">
              <a:rPr lang="en-US" smtClean="0"/>
              <a:t>46</a:t>
            </a:fld>
            <a:endParaRPr lang="en-US"/>
          </a:p>
        </p:txBody>
      </p:sp>
    </p:spTree>
    <p:extLst>
      <p:ext uri="{BB962C8B-B14F-4D97-AF65-F5344CB8AC3E}">
        <p14:creationId xmlns:p14="http://schemas.microsoft.com/office/powerpoint/2010/main" val="1361431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theatlantic.com/assets/media/img/posts/2014/08/Screen_Shot_2014_08_25_at_10.54.47_AM/79ab17b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83" y="1390111"/>
            <a:ext cx="6377876" cy="4186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90318" y="2518914"/>
            <a:ext cx="2303253" cy="1200329"/>
          </a:xfrm>
          <a:prstGeom prst="rect">
            <a:avLst/>
          </a:prstGeom>
          <a:noFill/>
        </p:spPr>
        <p:txBody>
          <a:bodyPr wrap="square" rtlCol="0">
            <a:spAutoFit/>
          </a:bodyPr>
          <a:lstStyle/>
          <a:p>
            <a:pPr algn="ctr"/>
            <a:r>
              <a:rPr lang="en-US" dirty="0" smtClean="0">
                <a:solidFill>
                  <a:srgbClr val="FF6D16"/>
                </a:solidFill>
              </a:rPr>
              <a:t>Whites fair similarly in cities or suburbs. Minorities are happier in suburbs.</a:t>
            </a:r>
            <a:endParaRPr lang="en-US" dirty="0">
              <a:solidFill>
                <a:srgbClr val="FF6D16"/>
              </a:solidFill>
            </a:endParaRPr>
          </a:p>
        </p:txBody>
      </p:sp>
      <p:sp>
        <p:nvSpPr>
          <p:cNvPr id="3" name="Slide Number Placeholder 2"/>
          <p:cNvSpPr>
            <a:spLocks noGrp="1"/>
          </p:cNvSpPr>
          <p:nvPr>
            <p:ph type="sldNum" sz="quarter" idx="12"/>
          </p:nvPr>
        </p:nvSpPr>
        <p:spPr/>
        <p:txBody>
          <a:bodyPr/>
          <a:lstStyle/>
          <a:p>
            <a:fld id="{A86B8E0B-9E4C-43D6-8E50-A9ED84E3CB71}" type="slidenum">
              <a:rPr lang="en-US" smtClean="0"/>
              <a:t>47</a:t>
            </a:fld>
            <a:endParaRPr lang="en-US"/>
          </a:p>
        </p:txBody>
      </p:sp>
    </p:spTree>
    <p:extLst>
      <p:ext uri="{BB962C8B-B14F-4D97-AF65-F5344CB8AC3E}">
        <p14:creationId xmlns:p14="http://schemas.microsoft.com/office/powerpoint/2010/main" val="1756456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6D16"/>
        </a:solidFill>
        <a:effectLst/>
      </p:bgPr>
    </p:bg>
    <p:spTree>
      <p:nvGrpSpPr>
        <p:cNvPr id="1" name=""/>
        <p:cNvGrpSpPr/>
        <p:nvPr/>
      </p:nvGrpSpPr>
      <p:grpSpPr>
        <a:xfrm>
          <a:off x="0" y="0"/>
          <a:ext cx="0" cy="0"/>
          <a:chOff x="0" y="0"/>
          <a:chExt cx="0" cy="0"/>
        </a:xfrm>
      </p:grpSpPr>
      <p:sp>
        <p:nvSpPr>
          <p:cNvPr id="4" name="TextBox 3"/>
          <p:cNvSpPr txBox="1"/>
          <p:nvPr/>
        </p:nvSpPr>
        <p:spPr>
          <a:xfrm>
            <a:off x="4346119" y="2545531"/>
            <a:ext cx="4966424" cy="1323439"/>
          </a:xfrm>
          <a:prstGeom prst="rect">
            <a:avLst/>
          </a:prstGeom>
          <a:noFill/>
        </p:spPr>
        <p:txBody>
          <a:bodyPr wrap="none" rtlCol="0">
            <a:spAutoFit/>
          </a:bodyPr>
          <a:lstStyle/>
          <a:p>
            <a:r>
              <a:rPr lang="en-US" sz="8000" b="1" dirty="0" smtClean="0">
                <a:solidFill>
                  <a:schemeClr val="bg1"/>
                </a:solidFill>
                <a:latin typeface="Euphemia" panose="020B0503040102020104" pitchFamily="34" charset="0"/>
              </a:rPr>
              <a:t>SUMMARY</a:t>
            </a:r>
          </a:p>
        </p:txBody>
      </p:sp>
      <p:sp>
        <p:nvSpPr>
          <p:cNvPr id="5" name="TextBox 4"/>
          <p:cNvSpPr txBox="1"/>
          <p:nvPr/>
        </p:nvSpPr>
        <p:spPr>
          <a:xfrm>
            <a:off x="2905395" y="2601517"/>
            <a:ext cx="1154483" cy="1323439"/>
          </a:xfrm>
          <a:prstGeom prst="rect">
            <a:avLst/>
          </a:prstGeom>
          <a:noFill/>
        </p:spPr>
        <p:txBody>
          <a:bodyPr wrap="none" rtlCol="0">
            <a:spAutoFit/>
          </a:bodyPr>
          <a:lstStyle/>
          <a:p>
            <a:r>
              <a:rPr lang="en-US" sz="8000" b="1" i="1" dirty="0" smtClean="0">
                <a:latin typeface="Book Antiqua" panose="02040602050305030304" pitchFamily="18" charset="0"/>
                <a:cs typeface="CordiaUPC" panose="020B0304020202020204" pitchFamily="34" charset="-34"/>
              </a:rPr>
              <a:t>In</a:t>
            </a:r>
            <a:endParaRPr lang="en-US" sz="8000" b="1" i="1" dirty="0">
              <a:latin typeface="Book Antiqua" panose="02040602050305030304" pitchFamily="18" charset="0"/>
              <a:cs typeface="CordiaUPC" panose="020B0304020202020204" pitchFamily="34" charset="-34"/>
            </a:endParaRPr>
          </a:p>
        </p:txBody>
      </p:sp>
      <p:sp>
        <p:nvSpPr>
          <p:cNvPr id="2" name="Slide Number Placeholder 1"/>
          <p:cNvSpPr>
            <a:spLocks noGrp="1"/>
          </p:cNvSpPr>
          <p:nvPr>
            <p:ph type="sldNum" sz="quarter" idx="12"/>
          </p:nvPr>
        </p:nvSpPr>
        <p:spPr/>
        <p:txBody>
          <a:bodyPr/>
          <a:lstStyle/>
          <a:p>
            <a:fld id="{A86B8E0B-9E4C-43D6-8E50-A9ED84E3CB71}" type="slidenum">
              <a:rPr lang="en-US" smtClean="0"/>
              <a:t>48</a:t>
            </a:fld>
            <a:endParaRPr lang="en-US"/>
          </a:p>
        </p:txBody>
      </p:sp>
    </p:spTree>
    <p:extLst>
      <p:ext uri="{BB962C8B-B14F-4D97-AF65-F5344CB8AC3E}">
        <p14:creationId xmlns:p14="http://schemas.microsoft.com/office/powerpoint/2010/main" val="3207134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FF6D16"/>
                </a:solidFill>
                <a:latin typeface="Euphemia" panose="020B0503040102020104" pitchFamily="34" charset="0"/>
              </a:rPr>
              <a:t>Summary of main points</a:t>
            </a:r>
            <a:endParaRPr lang="en-US" cap="all" dirty="0">
              <a:solidFill>
                <a:srgbClr val="FF6D16"/>
              </a:solidFill>
              <a:latin typeface="Euphemia" panose="020B0503040102020104" pitchFamily="34" charset="0"/>
            </a:endParaRPr>
          </a:p>
        </p:txBody>
      </p:sp>
      <p:sp>
        <p:nvSpPr>
          <p:cNvPr id="3" name="Content Placeholder 2"/>
          <p:cNvSpPr>
            <a:spLocks noGrp="1"/>
          </p:cNvSpPr>
          <p:nvPr>
            <p:ph idx="1"/>
          </p:nvPr>
        </p:nvSpPr>
        <p:spPr/>
        <p:txBody>
          <a:bodyPr>
            <a:normAutofit/>
          </a:bodyPr>
          <a:lstStyle/>
          <a:p>
            <a:r>
              <a:rPr lang="en-US" sz="1800" dirty="0" smtClean="0">
                <a:latin typeface="+mj-lt"/>
                <a:cs typeface="Helvetica" panose="020B0604020202020204" pitchFamily="34" charset="0"/>
              </a:rPr>
              <a:t>Sprawl diminishes physical activity.</a:t>
            </a:r>
          </a:p>
          <a:p>
            <a:r>
              <a:rPr lang="en-US" sz="1800" dirty="0" smtClean="0">
                <a:latin typeface="+mj-lt"/>
                <a:cs typeface="Helvetica" panose="020B0604020202020204" pitchFamily="34" charset="0"/>
              </a:rPr>
              <a:t>Lower physical activity leads to obesity and onset of disease.</a:t>
            </a:r>
          </a:p>
          <a:p>
            <a:r>
              <a:rPr lang="en-US" sz="1800" dirty="0" smtClean="0">
                <a:latin typeface="+mj-lt"/>
                <a:cs typeface="Helvetica" panose="020B0604020202020204" pitchFamily="34" charset="0"/>
              </a:rPr>
              <a:t>Sprawl decreases social capital.</a:t>
            </a:r>
          </a:p>
          <a:p>
            <a:r>
              <a:rPr lang="en-US" sz="1800" dirty="0" smtClean="0">
                <a:latin typeface="+mj-lt"/>
                <a:cs typeface="Helvetica" panose="020B0604020202020204" pitchFamily="34" charset="0"/>
              </a:rPr>
              <a:t>Parks improve mental and physical health.</a:t>
            </a:r>
          </a:p>
          <a:p>
            <a:r>
              <a:rPr lang="en-US" sz="1800" dirty="0" smtClean="0">
                <a:latin typeface="+mj-lt"/>
                <a:cs typeface="Helvetica" panose="020B0604020202020204" pitchFamily="34" charset="0"/>
              </a:rPr>
              <a:t>There are some interventions for health, but they are hard.</a:t>
            </a:r>
          </a:p>
          <a:p>
            <a:r>
              <a:rPr lang="en-US" sz="1800" dirty="0" smtClean="0">
                <a:latin typeface="+mj-lt"/>
                <a:cs typeface="Helvetica" panose="020B0604020202020204" pitchFamily="34" charset="0"/>
              </a:rPr>
              <a:t>Huge health disparities exist within cities.</a:t>
            </a:r>
          </a:p>
          <a:p>
            <a:endParaRPr lang="en-US" sz="1800" dirty="0" smtClean="0">
              <a:latin typeface="+mj-lt"/>
              <a:cs typeface="Helvetica" panose="020B0604020202020204" pitchFamily="34" charset="0"/>
            </a:endParaRPr>
          </a:p>
          <a:p>
            <a:endParaRPr lang="en-US" sz="1800" dirty="0" smtClean="0">
              <a:latin typeface="+mj-lt"/>
              <a:cs typeface="Helvetica" panose="020B0604020202020204" pitchFamily="34" charset="0"/>
            </a:endParaRPr>
          </a:p>
          <a:p>
            <a:endParaRPr lang="en-US" sz="1800" dirty="0" smtClean="0">
              <a:latin typeface="+mj-lt"/>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86B8E0B-9E4C-43D6-8E50-A9ED84E3CB71}" type="slidenum">
              <a:rPr lang="en-US" smtClean="0"/>
              <a:t>49</a:t>
            </a:fld>
            <a:endParaRPr lang="en-US"/>
          </a:p>
        </p:txBody>
      </p:sp>
    </p:spTree>
    <p:extLst>
      <p:ext uri="{BB962C8B-B14F-4D97-AF65-F5344CB8AC3E}">
        <p14:creationId xmlns:p14="http://schemas.microsoft.com/office/powerpoint/2010/main" val="2194669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1122152" y="348201"/>
            <a:ext cx="9067800" cy="5419725"/>
          </a:xfrm>
          <a:prstGeom prst="rect">
            <a:avLst/>
          </a:prstGeom>
        </p:spPr>
      </p:pic>
      <p:sp>
        <p:nvSpPr>
          <p:cNvPr id="3" name="Slide Number Placeholder 2"/>
          <p:cNvSpPr>
            <a:spLocks noGrp="1"/>
          </p:cNvSpPr>
          <p:nvPr>
            <p:ph type="sldNum" sz="quarter" idx="12"/>
          </p:nvPr>
        </p:nvSpPr>
        <p:spPr/>
        <p:txBody>
          <a:bodyPr/>
          <a:lstStyle/>
          <a:p>
            <a:fld id="{A86B8E0B-9E4C-43D6-8E50-A9ED84E3CB71}" type="slidenum">
              <a:rPr lang="en-US" smtClean="0"/>
              <a:t>5</a:t>
            </a:fld>
            <a:endParaRPr lang="en-US"/>
          </a:p>
        </p:txBody>
      </p:sp>
    </p:spTree>
    <p:extLst>
      <p:ext uri="{BB962C8B-B14F-4D97-AF65-F5344CB8AC3E}">
        <p14:creationId xmlns:p14="http://schemas.microsoft.com/office/powerpoint/2010/main" val="313264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tumblr.com/tumblr_lur5sq6KwD1qc9f5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940" y="1536705"/>
            <a:ext cx="6439559" cy="46107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cap="all" dirty="0" smtClean="0">
                <a:solidFill>
                  <a:srgbClr val="FF6D16"/>
                </a:solidFill>
                <a:latin typeface="Euphemia" panose="020B0503040102020104" pitchFamily="34" charset="0"/>
              </a:rPr>
              <a:t>Gluttony vs sloth:</a:t>
            </a:r>
            <a:endParaRPr lang="en-US" cap="all" dirty="0">
              <a:solidFill>
                <a:srgbClr val="FF6D16"/>
              </a:solidFill>
              <a:latin typeface="Euphemia" panose="020B0503040102020104" pitchFamily="34" charset="0"/>
            </a:endParaRPr>
          </a:p>
        </p:txBody>
      </p:sp>
      <p:sp>
        <p:nvSpPr>
          <p:cNvPr id="2" name="Slide Number Placeholder 1"/>
          <p:cNvSpPr>
            <a:spLocks noGrp="1"/>
          </p:cNvSpPr>
          <p:nvPr>
            <p:ph type="sldNum" sz="quarter" idx="12"/>
          </p:nvPr>
        </p:nvSpPr>
        <p:spPr/>
        <p:txBody>
          <a:bodyPr/>
          <a:lstStyle/>
          <a:p>
            <a:fld id="{A86B8E0B-9E4C-43D6-8E50-A9ED84E3CB71}" type="slidenum">
              <a:rPr lang="en-US" smtClean="0"/>
              <a:t>6</a:t>
            </a:fld>
            <a:endParaRPr lang="en-US"/>
          </a:p>
        </p:txBody>
      </p:sp>
    </p:spTree>
    <p:extLst>
      <p:ext uri="{BB962C8B-B14F-4D97-AF65-F5344CB8AC3E}">
        <p14:creationId xmlns:p14="http://schemas.microsoft.com/office/powerpoint/2010/main" val="377257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6B8E0B-9E4C-43D6-8E50-A9ED84E3CB71}" type="slidenum">
              <a:rPr lang="en-US" smtClean="0"/>
              <a:t>7</a:t>
            </a:fld>
            <a:endParaRPr lang="en-US"/>
          </a:p>
        </p:txBody>
      </p:sp>
      <p:sp>
        <p:nvSpPr>
          <p:cNvPr id="4" name="Rectangle 3"/>
          <p:cNvSpPr/>
          <p:nvPr/>
        </p:nvSpPr>
        <p:spPr>
          <a:xfrm>
            <a:off x="1124465" y="976702"/>
            <a:ext cx="8394356" cy="430887"/>
          </a:xfrm>
          <a:prstGeom prst="rect">
            <a:avLst/>
          </a:prstGeom>
        </p:spPr>
        <p:txBody>
          <a:bodyPr wrap="square">
            <a:spAutoFit/>
          </a:bodyPr>
          <a:lstStyle/>
          <a:p>
            <a:r>
              <a:rPr lang="en-US" sz="1100" b="1" dirty="0"/>
              <a:t>By </a:t>
            </a:r>
            <a:r>
              <a:rPr lang="en-US" sz="1100" b="1" cap="all" dirty="0">
                <a:hlinkClick r:id="rId2" tooltip="More Posts by Michael Corkery"/>
              </a:rPr>
              <a:t>MICHAEL CORKERY</a:t>
            </a:r>
            <a:r>
              <a:rPr lang="en-US" sz="1100" b="1" dirty="0"/>
              <a:t> and </a:t>
            </a:r>
            <a:r>
              <a:rPr lang="en-US" sz="1100" b="1" cap="all" dirty="0">
                <a:hlinkClick r:id="rId3" tooltip="More Posts by Jessica Silver-Greenberg"/>
              </a:rPr>
              <a:t>JESSICA SILVER-GREENBERG</a:t>
            </a:r>
            <a:r>
              <a:rPr lang="en-US" sz="1100" dirty="0"/>
              <a:t> </a:t>
            </a:r>
            <a:r>
              <a:rPr lang="en-US" sz="1100" dirty="0"/>
              <a:t>JANUARY 26, </a:t>
            </a:r>
            <a:r>
              <a:rPr lang="en-US" sz="1100" dirty="0" smtClean="0"/>
              <a:t>2015</a:t>
            </a:r>
            <a:endParaRPr lang="en-US" sz="1100" dirty="0"/>
          </a:p>
          <a:p>
            <a:r>
              <a:rPr lang="en-US" sz="1100" dirty="0" smtClean="0"/>
              <a:t>http</a:t>
            </a:r>
            <a:r>
              <a:rPr lang="en-US" sz="1100" dirty="0"/>
              <a:t>://dealbook.nytimes.com/2015/01/26/investment-riches-built-on-auto-loans-to-poor/</a:t>
            </a:r>
          </a:p>
        </p:txBody>
      </p:sp>
      <p:sp>
        <p:nvSpPr>
          <p:cNvPr id="5" name="Rectangle 4"/>
          <p:cNvSpPr/>
          <p:nvPr/>
        </p:nvSpPr>
        <p:spPr>
          <a:xfrm>
            <a:off x="1223319" y="1837934"/>
            <a:ext cx="9148119" cy="4185761"/>
          </a:xfrm>
          <a:prstGeom prst="rect">
            <a:avLst/>
          </a:prstGeom>
        </p:spPr>
        <p:txBody>
          <a:bodyPr wrap="square">
            <a:spAutoFit/>
          </a:bodyPr>
          <a:lstStyle/>
          <a:p>
            <a:r>
              <a:rPr lang="en-US" sz="1600" b="1" dirty="0">
                <a:solidFill>
                  <a:srgbClr val="333333"/>
                </a:solidFill>
                <a:latin typeface="+mj-lt"/>
              </a:rPr>
              <a:t>A Bet on Car </a:t>
            </a:r>
            <a:r>
              <a:rPr lang="en-US" sz="1600" b="1" dirty="0" smtClean="0">
                <a:solidFill>
                  <a:srgbClr val="333333"/>
                </a:solidFill>
                <a:latin typeface="+mj-lt"/>
              </a:rPr>
              <a:t>Dependence</a:t>
            </a:r>
          </a:p>
          <a:p>
            <a:endParaRPr lang="en-US" sz="1200" dirty="0">
              <a:solidFill>
                <a:srgbClr val="333333"/>
              </a:solidFill>
              <a:latin typeface="+mj-lt"/>
            </a:endParaRPr>
          </a:p>
          <a:p>
            <a:r>
              <a:rPr lang="en-US" sz="1200" dirty="0">
                <a:solidFill>
                  <a:srgbClr val="333333"/>
                </a:solidFill>
                <a:latin typeface="+mj-lt"/>
              </a:rPr>
              <a:t>Mandy Gray of Boiling Springs, Pa., is unemployed and depends largely on her partner’s $11-an-hour salary as a forklift operator. She says she has struggled to keep up with the $306 monthly payments on her Santander auto loan</a:t>
            </a:r>
            <a:r>
              <a:rPr lang="en-US" sz="1200" dirty="0" smtClean="0">
                <a:solidFill>
                  <a:srgbClr val="333333"/>
                </a:solidFill>
                <a:latin typeface="+mj-lt"/>
              </a:rPr>
              <a:t>.</a:t>
            </a:r>
          </a:p>
          <a:p>
            <a:endParaRPr lang="en-US" sz="1200" dirty="0">
              <a:solidFill>
                <a:srgbClr val="333333"/>
              </a:solidFill>
              <a:latin typeface="+mj-lt"/>
            </a:endParaRPr>
          </a:p>
          <a:p>
            <a:r>
              <a:rPr lang="en-US" sz="1200" b="1" dirty="0">
                <a:solidFill>
                  <a:srgbClr val="333333"/>
                </a:solidFill>
                <a:latin typeface="+mj-lt"/>
              </a:rPr>
              <a:t>A lot is at stake not only for Ms. Gray, but for Santander Consumer</a:t>
            </a:r>
            <a:r>
              <a:rPr lang="en-US" sz="1200" b="1" dirty="0" smtClean="0">
                <a:solidFill>
                  <a:srgbClr val="333333"/>
                </a:solidFill>
                <a:latin typeface="+mj-lt"/>
              </a:rPr>
              <a:t>.</a:t>
            </a:r>
          </a:p>
          <a:p>
            <a:endParaRPr lang="en-US" sz="1200" b="1" dirty="0">
              <a:solidFill>
                <a:srgbClr val="333333"/>
              </a:solidFill>
              <a:latin typeface="+mj-lt"/>
            </a:endParaRPr>
          </a:p>
          <a:p>
            <a:r>
              <a:rPr lang="en-US" sz="1200" b="1" dirty="0">
                <a:solidFill>
                  <a:srgbClr val="333333"/>
                </a:solidFill>
                <a:latin typeface="+mj-lt"/>
              </a:rPr>
              <a:t>The calculation by the lender is that Ms. Gray and thousands of other troubled borrowers will go to great lengths to keep their cars.</a:t>
            </a:r>
          </a:p>
          <a:p>
            <a:r>
              <a:rPr lang="en-US" sz="1200" b="1" dirty="0">
                <a:solidFill>
                  <a:srgbClr val="333333"/>
                </a:solidFill>
                <a:latin typeface="+mj-lt"/>
              </a:rPr>
              <a:t>It is a reasonable wager</a:t>
            </a:r>
            <a:r>
              <a:rPr lang="en-US" sz="1200" b="1" dirty="0" smtClean="0">
                <a:solidFill>
                  <a:srgbClr val="333333"/>
                </a:solidFill>
                <a:latin typeface="+mj-lt"/>
              </a:rPr>
              <a:t>.</a:t>
            </a:r>
          </a:p>
          <a:p>
            <a:endParaRPr lang="en-US" sz="1200" b="1" dirty="0">
              <a:solidFill>
                <a:srgbClr val="333333"/>
              </a:solidFill>
              <a:latin typeface="+mj-lt"/>
            </a:endParaRPr>
          </a:p>
          <a:p>
            <a:r>
              <a:rPr lang="en-US" sz="1200" b="1" dirty="0">
                <a:solidFill>
                  <a:srgbClr val="333333"/>
                </a:solidFill>
                <a:latin typeface="+mj-lt"/>
              </a:rPr>
              <a:t>Or in the words of a Santander Consumer investor, “You can sleep in your car, but you can’t drive your house to work</a:t>
            </a:r>
            <a:r>
              <a:rPr lang="en-US" sz="1200" b="1" dirty="0" smtClean="0">
                <a:solidFill>
                  <a:srgbClr val="333333"/>
                </a:solidFill>
                <a:latin typeface="+mj-lt"/>
              </a:rPr>
              <a:t>.”</a:t>
            </a:r>
          </a:p>
          <a:p>
            <a:endParaRPr lang="en-US" sz="1200" b="1" dirty="0">
              <a:solidFill>
                <a:srgbClr val="333333"/>
              </a:solidFill>
              <a:latin typeface="+mj-lt"/>
            </a:endParaRPr>
          </a:p>
          <a:p>
            <a:r>
              <a:rPr lang="en-US" sz="1200" b="1" dirty="0">
                <a:solidFill>
                  <a:srgbClr val="333333"/>
                </a:solidFill>
                <a:latin typeface="+mj-lt"/>
              </a:rPr>
              <a:t>For decades, even during rocky economic times, defaults on cars loans have remained relatively low</a:t>
            </a:r>
            <a:r>
              <a:rPr lang="en-US" sz="1200" b="1" dirty="0" smtClean="0">
                <a:solidFill>
                  <a:srgbClr val="333333"/>
                </a:solidFill>
                <a:latin typeface="+mj-lt"/>
              </a:rPr>
              <a:t>.</a:t>
            </a:r>
          </a:p>
          <a:p>
            <a:endParaRPr lang="en-US" sz="1200" dirty="0">
              <a:solidFill>
                <a:srgbClr val="333333"/>
              </a:solidFill>
              <a:latin typeface="+mj-lt"/>
            </a:endParaRPr>
          </a:p>
          <a:p>
            <a:r>
              <a:rPr lang="en-US" sz="1200" dirty="0">
                <a:solidFill>
                  <a:srgbClr val="333333"/>
                </a:solidFill>
                <a:latin typeface="+mj-lt"/>
              </a:rPr>
              <a:t>In March, Ms. Gray, 35, received a $13,426.64 auto loan from Fifth Third Bank with a </a:t>
            </a:r>
            <a:r>
              <a:rPr lang="en-US" sz="1200" b="1" dirty="0">
                <a:solidFill>
                  <a:srgbClr val="FF6D16"/>
                </a:solidFill>
                <a:latin typeface="+mj-lt"/>
              </a:rPr>
              <a:t>17.72 percent interest rate</a:t>
            </a:r>
            <a:r>
              <a:rPr lang="en-US" sz="1200" dirty="0">
                <a:solidFill>
                  <a:srgbClr val="333333"/>
                </a:solidFill>
                <a:latin typeface="+mj-lt"/>
              </a:rPr>
              <a:t>. She bought a 2009 Hyundai. But five days later, Santander Consumer told her that her loan was “now owned by Santander Consumer,” according to a letter from the lender reviewed by The Times. Ms. Gray, who has been taking online college courses, says she plans to use her financial aid money to catch up on missed car payments</a:t>
            </a:r>
            <a:r>
              <a:rPr lang="en-US" sz="1200" dirty="0" smtClean="0">
                <a:solidFill>
                  <a:srgbClr val="333333"/>
                </a:solidFill>
                <a:latin typeface="+mj-lt"/>
              </a:rPr>
              <a:t>.</a:t>
            </a:r>
          </a:p>
          <a:p>
            <a:endParaRPr lang="en-US" sz="1200" dirty="0">
              <a:solidFill>
                <a:srgbClr val="333333"/>
              </a:solidFill>
              <a:latin typeface="+mj-lt"/>
            </a:endParaRPr>
          </a:p>
          <a:p>
            <a:r>
              <a:rPr lang="en-US" sz="1200" dirty="0">
                <a:solidFill>
                  <a:srgbClr val="333333"/>
                </a:solidFill>
                <a:latin typeface="+mj-lt"/>
              </a:rPr>
              <a:t>Americans are so dependent on their cars that investors are betting that they would rather lose their home to foreclosure than their car to repossession.</a:t>
            </a:r>
          </a:p>
          <a:p>
            <a:endParaRPr lang="en-US" sz="1200" dirty="0" smtClean="0">
              <a:solidFill>
                <a:srgbClr val="333333"/>
              </a:solidFill>
              <a:latin typeface="+mj-lt"/>
            </a:endParaRPr>
          </a:p>
        </p:txBody>
      </p:sp>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cap="all" dirty="0" smtClean="0">
                <a:solidFill>
                  <a:srgbClr val="FF6D16"/>
                </a:solidFill>
                <a:latin typeface="Euphemia" panose="020B0503040102020104" pitchFamily="34" charset="0"/>
              </a:rPr>
              <a:t>Investment riches built on subprime auto loans to poor</a:t>
            </a:r>
            <a:endParaRPr lang="en-US" sz="2400" cap="all" dirty="0">
              <a:solidFill>
                <a:srgbClr val="FF6D16"/>
              </a:solidFill>
              <a:latin typeface="Euphemia" panose="020B0503040102020104" pitchFamily="34" charset="0"/>
            </a:endParaRPr>
          </a:p>
        </p:txBody>
      </p:sp>
    </p:spTree>
    <p:extLst>
      <p:ext uri="{BB962C8B-B14F-4D97-AF65-F5344CB8AC3E}">
        <p14:creationId xmlns:p14="http://schemas.microsoft.com/office/powerpoint/2010/main" val="15372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D16"/>
        </a:solidFill>
        <a:effectLst/>
      </p:bgPr>
    </p:bg>
    <p:spTree>
      <p:nvGrpSpPr>
        <p:cNvPr id="1" name=""/>
        <p:cNvGrpSpPr/>
        <p:nvPr/>
      </p:nvGrpSpPr>
      <p:grpSpPr>
        <a:xfrm>
          <a:off x="0" y="0"/>
          <a:ext cx="0" cy="0"/>
          <a:chOff x="0" y="0"/>
          <a:chExt cx="0" cy="0"/>
        </a:xfrm>
      </p:grpSpPr>
      <p:sp>
        <p:nvSpPr>
          <p:cNvPr id="4" name="TextBox 3"/>
          <p:cNvSpPr txBox="1"/>
          <p:nvPr/>
        </p:nvSpPr>
        <p:spPr>
          <a:xfrm>
            <a:off x="2061523" y="3076581"/>
            <a:ext cx="7859139" cy="1323439"/>
          </a:xfrm>
          <a:prstGeom prst="rect">
            <a:avLst/>
          </a:prstGeom>
          <a:noFill/>
        </p:spPr>
        <p:txBody>
          <a:bodyPr wrap="none" rtlCol="0">
            <a:spAutoFit/>
          </a:bodyPr>
          <a:lstStyle/>
          <a:p>
            <a:r>
              <a:rPr lang="en-US" sz="8000" b="1" cap="all" dirty="0" smtClean="0">
                <a:solidFill>
                  <a:schemeClr val="bg1"/>
                </a:solidFill>
                <a:latin typeface="Euphemia" panose="020B0503040102020104" pitchFamily="34" charset="0"/>
              </a:rPr>
              <a:t>Social capital</a:t>
            </a:r>
          </a:p>
        </p:txBody>
      </p:sp>
      <p:sp>
        <p:nvSpPr>
          <p:cNvPr id="2" name="Slide Number Placeholder 1"/>
          <p:cNvSpPr>
            <a:spLocks noGrp="1"/>
          </p:cNvSpPr>
          <p:nvPr>
            <p:ph type="sldNum" sz="quarter" idx="12"/>
          </p:nvPr>
        </p:nvSpPr>
        <p:spPr/>
        <p:txBody>
          <a:bodyPr/>
          <a:lstStyle/>
          <a:p>
            <a:fld id="{A86B8E0B-9E4C-43D6-8E50-A9ED84E3CB71}" type="slidenum">
              <a:rPr lang="en-US" smtClean="0"/>
              <a:t>8</a:t>
            </a:fld>
            <a:endParaRPr lang="en-US"/>
          </a:p>
        </p:txBody>
      </p:sp>
    </p:spTree>
    <p:extLst>
      <p:ext uri="{BB962C8B-B14F-4D97-AF65-F5344CB8AC3E}">
        <p14:creationId xmlns:p14="http://schemas.microsoft.com/office/powerpoint/2010/main" val="139121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71500" y="214313"/>
            <a:ext cx="11137899" cy="1143000"/>
          </a:xfrm>
        </p:spPr>
        <p:txBody>
          <a:bodyPr/>
          <a:lstStyle/>
          <a:p>
            <a:pPr algn="l"/>
            <a:r>
              <a:rPr lang="en-US" sz="3200" cap="all" dirty="0">
                <a:solidFill>
                  <a:srgbClr val="FF6D16"/>
                </a:solidFill>
                <a:latin typeface="Euphemia" panose="020B0503040102020104" pitchFamily="34" charset="0"/>
              </a:rPr>
              <a:t>Regional Advantage: Silicon Valley </a:t>
            </a:r>
            <a:r>
              <a:rPr lang="en-US" sz="3200" cap="all" dirty="0" err="1">
                <a:solidFill>
                  <a:srgbClr val="FF6D16"/>
                </a:solidFill>
                <a:latin typeface="Euphemia" panose="020B0503040102020104" pitchFamily="34" charset="0"/>
              </a:rPr>
              <a:t>vs</a:t>
            </a:r>
            <a:r>
              <a:rPr lang="en-US" sz="3200" cap="all" dirty="0">
                <a:solidFill>
                  <a:srgbClr val="FF6D16"/>
                </a:solidFill>
                <a:latin typeface="Euphemia" panose="020B0503040102020104" pitchFamily="34" charset="0"/>
              </a:rPr>
              <a:t> Route 128</a:t>
            </a:r>
          </a:p>
        </p:txBody>
      </p:sp>
      <p:sp>
        <p:nvSpPr>
          <p:cNvPr id="3" name="Slide Number Placeholder 2"/>
          <p:cNvSpPr>
            <a:spLocks noGrp="1"/>
          </p:cNvSpPr>
          <p:nvPr>
            <p:ph type="sldNum" sz="quarter" idx="12"/>
          </p:nvPr>
        </p:nvSpPr>
        <p:spPr/>
        <p:txBody>
          <a:bodyPr/>
          <a:lstStyle/>
          <a:p>
            <a:pPr>
              <a:defRPr/>
            </a:pPr>
            <a:fld id="{17CE12EF-5CA1-4B38-B13B-425AB8426103}" type="slidenum">
              <a:rPr lang="fr-FR" smtClean="0"/>
              <a:pPr>
                <a:defRPr/>
              </a:pPr>
              <a:t>9</a:t>
            </a:fld>
            <a:endParaRPr lang="fr-FR"/>
          </a:p>
        </p:txBody>
      </p:sp>
      <p:sp>
        <p:nvSpPr>
          <p:cNvPr id="6" name="TextBox 5"/>
          <p:cNvSpPr txBox="1"/>
          <p:nvPr/>
        </p:nvSpPr>
        <p:spPr>
          <a:xfrm>
            <a:off x="8724900" y="3415146"/>
            <a:ext cx="2247900" cy="307777"/>
          </a:xfrm>
          <a:prstGeom prst="rect">
            <a:avLst/>
          </a:prstGeom>
          <a:noFill/>
        </p:spPr>
        <p:txBody>
          <a:bodyPr wrap="square" rtlCol="0">
            <a:spAutoFit/>
          </a:bodyPr>
          <a:lstStyle/>
          <a:p>
            <a:r>
              <a:rPr lang="en-US" sz="1400" dirty="0" err="1"/>
              <a:t>AnnaLee</a:t>
            </a:r>
            <a:r>
              <a:rPr lang="en-US" sz="1400" dirty="0"/>
              <a:t> </a:t>
            </a:r>
            <a:r>
              <a:rPr lang="en-US" sz="1400" dirty="0" err="1"/>
              <a:t>Saxenian</a:t>
            </a:r>
            <a:endParaRPr lang="en-US" sz="1400" dirty="0"/>
          </a:p>
        </p:txBody>
      </p:sp>
      <p:pic>
        <p:nvPicPr>
          <p:cNvPr id="8" name="Picture 2" descr="https://encrypted-tbn3.gstatic.com/images?q=tbn:ANd9GcS9PALKSJeHtid_2RofWDi00dnH68VQIPbFApaXXEWdz5MjkmtN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257300"/>
            <a:ext cx="1524000" cy="2057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95400" y="1471563"/>
            <a:ext cx="6743700" cy="4770537"/>
          </a:xfrm>
          <a:prstGeom prst="rect">
            <a:avLst/>
          </a:prstGeom>
        </p:spPr>
        <p:txBody>
          <a:bodyPr wrap="square">
            <a:spAutoFit/>
          </a:bodyPr>
          <a:lstStyle/>
          <a:p>
            <a:pPr algn="just"/>
            <a:r>
              <a:rPr lang="en-US" sz="1600" dirty="0">
                <a:latin typeface="+mj-lt"/>
              </a:rPr>
              <a:t>For example, engineers and other professionals in Silicon Valley often changed firms or quit their jobs to start firms of their own, and such decisions enjoyed widespread support. In Massachusetts, leaving one firm for another, much less for a startup, was infrequent and frowned upon as disloyal. </a:t>
            </a:r>
            <a:r>
              <a:rPr lang="en-US" sz="1600" b="1" dirty="0">
                <a:latin typeface="+mj-lt"/>
              </a:rPr>
              <a:t>Silicon Valley firms collaborated with one another in formal and informal ways, developing alliances, contracting for components and services, or simply sharing information. </a:t>
            </a:r>
            <a:r>
              <a:rPr lang="en-US" sz="1600" dirty="0">
                <a:latin typeface="+mj-lt"/>
              </a:rPr>
              <a:t>Employees of different firms mixed frequently at local business and social gatherings. </a:t>
            </a:r>
            <a:r>
              <a:rPr lang="en-US" sz="1600" b="1" dirty="0">
                <a:latin typeface="+mj-lt"/>
              </a:rPr>
              <a:t>In contrast, Massachusetts firms were highly secretive and self- contained, and employees had fewer </a:t>
            </a:r>
            <a:r>
              <a:rPr lang="en-US" sz="1600" b="1" dirty="0" err="1">
                <a:latin typeface="+mj-lt"/>
              </a:rPr>
              <a:t>interfirm</a:t>
            </a:r>
            <a:r>
              <a:rPr lang="en-US" sz="1600" b="1" dirty="0">
                <a:latin typeface="+mj-lt"/>
              </a:rPr>
              <a:t> contacts. </a:t>
            </a:r>
            <a:r>
              <a:rPr lang="en-US" sz="1600" dirty="0">
                <a:latin typeface="+mj-lt"/>
              </a:rPr>
              <a:t>Boundaries among firms were blurred in California but sharply etched in Massachusetts.</a:t>
            </a:r>
          </a:p>
          <a:p>
            <a:pPr algn="just"/>
            <a:endParaRPr lang="en-US" sz="1600" dirty="0">
              <a:latin typeface="+mj-lt"/>
            </a:endParaRPr>
          </a:p>
          <a:p>
            <a:pPr algn="just"/>
            <a:r>
              <a:rPr lang="en-US" sz="1600" dirty="0">
                <a:latin typeface="+mj-lt"/>
              </a:rPr>
              <a:t>These different industrial systems, </a:t>
            </a:r>
            <a:r>
              <a:rPr lang="en-US" sz="1600" dirty="0" err="1">
                <a:latin typeface="+mj-lt"/>
              </a:rPr>
              <a:t>Saxenian</a:t>
            </a:r>
            <a:r>
              <a:rPr lang="en-US" sz="1600" dirty="0">
                <a:latin typeface="+mj-lt"/>
              </a:rPr>
              <a:t> shows, affected the rate of new start-ups and time-to-market for new products. From decade to decade, start-up rates rose in Silicon Valley but fell along Route 128. It was easier for new Silicon Valley firms to find venture capital, professional talent, and technical services from an unmatched regional base of vendors. </a:t>
            </a:r>
            <a:r>
              <a:rPr lang="en-US" sz="1600" b="1" dirty="0">
                <a:latin typeface="+mj-lt"/>
              </a:rPr>
              <a:t>The fluidity of the system enabled people with innovative ideas to develop them and bring them to market more quickly.</a:t>
            </a:r>
          </a:p>
          <a:p>
            <a:pPr algn="just"/>
            <a:endParaRPr lang="en-US" sz="1600" dirty="0">
              <a:latin typeface="+mj-lt"/>
            </a:endParaRPr>
          </a:p>
        </p:txBody>
      </p:sp>
      <p:sp>
        <p:nvSpPr>
          <p:cNvPr id="9" name="Rectangle 8"/>
          <p:cNvSpPr/>
          <p:nvPr/>
        </p:nvSpPr>
        <p:spPr>
          <a:xfrm>
            <a:off x="8763000" y="4724400"/>
            <a:ext cx="1562100" cy="400110"/>
          </a:xfrm>
          <a:prstGeom prst="rect">
            <a:avLst/>
          </a:prstGeom>
        </p:spPr>
        <p:txBody>
          <a:bodyPr wrap="square">
            <a:spAutoFit/>
          </a:bodyPr>
          <a:lstStyle/>
          <a:p>
            <a:r>
              <a:rPr lang="en-US" sz="1000" dirty="0">
                <a:solidFill>
                  <a:schemeClr val="bg1">
                    <a:lumMod val="50000"/>
                  </a:schemeClr>
                </a:solidFill>
              </a:rPr>
              <a:t>http://www.princeton.edu/~starr/saxerev.html</a:t>
            </a:r>
          </a:p>
        </p:txBody>
      </p:sp>
    </p:spTree>
    <p:extLst>
      <p:ext uri="{BB962C8B-B14F-4D97-AF65-F5344CB8AC3E}">
        <p14:creationId xmlns:p14="http://schemas.microsoft.com/office/powerpoint/2010/main" val="3794060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4478</TotalTime>
  <Words>2609</Words>
  <Application>Microsoft Office PowerPoint</Application>
  <PresentationFormat>Widescreen</PresentationFormat>
  <Paragraphs>247</Paragraphs>
  <Slides>49</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Book Antiqua</vt:lpstr>
      <vt:lpstr>Calibri</vt:lpstr>
      <vt:lpstr>Calibri Light</vt:lpstr>
      <vt:lpstr>CordiaUPC</vt:lpstr>
      <vt:lpstr>Euphemia</vt:lpstr>
      <vt:lpstr>Helvetica</vt:lpstr>
      <vt:lpstr>Helvetica Neue Custom</vt:lpstr>
      <vt:lpstr>Symbol</vt:lpstr>
      <vt:lpstr>Times New Roman</vt:lpstr>
      <vt:lpstr>Office Theme</vt:lpstr>
      <vt:lpstr>PowerPoint Presentation</vt:lpstr>
      <vt:lpstr>Outline for today:</vt:lpstr>
      <vt:lpstr>PowerPoint Presentation</vt:lpstr>
      <vt:lpstr>PowerPoint Presentation</vt:lpstr>
      <vt:lpstr>PowerPoint Presentation</vt:lpstr>
      <vt:lpstr>PowerPoint Presentation</vt:lpstr>
      <vt:lpstr>PowerPoint Presentation</vt:lpstr>
      <vt:lpstr>PowerPoint Presentation</vt:lpstr>
      <vt:lpstr>Regional Advantage: Silicon Valley vs Route 128</vt:lpstr>
      <vt:lpstr>The role of proximity in innovation</vt:lpstr>
      <vt:lpstr>PowerPoint Presentation</vt:lpstr>
      <vt:lpstr>PowerPoint Presentation</vt:lpstr>
      <vt:lpstr>PowerPoint Presentation</vt:lpstr>
      <vt:lpstr>PowerPoint Presentation</vt:lpstr>
      <vt:lpstr>PowerPoint Presentation</vt:lpstr>
      <vt:lpstr>Putnam: the decline of social 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Policy tools we will cover:</vt:lpstr>
      <vt:lpstr>Example question for final exam:</vt:lpstr>
      <vt:lpstr>PowerPoint Presentation</vt:lpstr>
      <vt:lpstr>Three ways to influence Physical activity:</vt:lpstr>
      <vt:lpstr>Adding sidewalks</vt:lpstr>
      <vt:lpstr>Relocation</vt:lpstr>
      <vt:lpstr>Change street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main points</vt:lpstr>
    </vt:vector>
  </TitlesOfParts>
  <Company>Syracuse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D Lecy</dc:creator>
  <cp:lastModifiedBy>Jesse D Lecy</cp:lastModifiedBy>
  <cp:revision>138</cp:revision>
  <cp:lastPrinted>2015-01-28T17:40:57Z</cp:lastPrinted>
  <dcterms:created xsi:type="dcterms:W3CDTF">2014-09-02T18:38:23Z</dcterms:created>
  <dcterms:modified xsi:type="dcterms:W3CDTF">2015-01-28T18:25:26Z</dcterms:modified>
</cp:coreProperties>
</file>