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handoutMasterIdLst>
    <p:handoutMasterId r:id="rId16"/>
  </p:handoutMasterIdLst>
  <p:sldIdLst>
    <p:sldId id="256" r:id="rId2"/>
    <p:sldId id="272" r:id="rId3"/>
    <p:sldId id="267" r:id="rId4"/>
    <p:sldId id="265" r:id="rId5"/>
    <p:sldId id="266" r:id="rId6"/>
    <p:sldId id="268" r:id="rId7"/>
    <p:sldId id="271" r:id="rId8"/>
    <p:sldId id="260" r:id="rId9"/>
    <p:sldId id="263" r:id="rId10"/>
    <p:sldId id="259" r:id="rId11"/>
    <p:sldId id="262" r:id="rId12"/>
    <p:sldId id="269" r:id="rId13"/>
    <p:sldId id="270" r:id="rId14"/>
  </p:sldIdLst>
  <p:sldSz cx="7772400" cy="10058400"/>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varScale="1">
        <p:scale>
          <a:sx n="47" d="100"/>
          <a:sy n="47" d="100"/>
        </p:scale>
        <p:origin x="-2124" y="-96"/>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B81A5E4-825C-4523-906C-A70EE714A009}" type="doc">
      <dgm:prSet loTypeId="urn:microsoft.com/office/officeart/2005/8/layout/gear1" loCatId="cycle" qsTypeId="urn:microsoft.com/office/officeart/2005/8/quickstyle/simple1" qsCatId="simple" csTypeId="urn:microsoft.com/office/officeart/2005/8/colors/accent0_1" csCatId="mainScheme" phldr="1"/>
      <dgm:spPr/>
    </dgm:pt>
    <dgm:pt modelId="{64BD7E05-3407-4534-9D35-E06277A6C6EC}">
      <dgm:prSet phldrT="[Text]"/>
      <dgm:spPr/>
      <dgm:t>
        <a:bodyPr/>
        <a:lstStyle/>
        <a:p>
          <a:endParaRPr lang="en-US" dirty="0"/>
        </a:p>
      </dgm:t>
    </dgm:pt>
    <dgm:pt modelId="{5BFA49DC-6441-423B-BACF-6152634C5D25}" type="parTrans" cxnId="{1F0CC416-0B12-469B-93D7-30BBC30E437F}">
      <dgm:prSet/>
      <dgm:spPr/>
      <dgm:t>
        <a:bodyPr/>
        <a:lstStyle/>
        <a:p>
          <a:endParaRPr lang="en-US"/>
        </a:p>
      </dgm:t>
    </dgm:pt>
    <dgm:pt modelId="{5E4F3C01-3DDE-41BB-835A-C457F71B332A}" type="sibTrans" cxnId="{1F0CC416-0B12-469B-93D7-30BBC30E437F}">
      <dgm:prSet/>
      <dgm:spPr/>
      <dgm:t>
        <a:bodyPr/>
        <a:lstStyle/>
        <a:p>
          <a:endParaRPr lang="en-US"/>
        </a:p>
      </dgm:t>
    </dgm:pt>
    <dgm:pt modelId="{1211A6B2-B728-4C01-A402-CC3E4FA45C83}">
      <dgm:prSet phldrT="[Text]"/>
      <dgm:spPr/>
      <dgm:t>
        <a:bodyPr/>
        <a:lstStyle/>
        <a:p>
          <a:r>
            <a:rPr lang="en-US" dirty="0" smtClean="0"/>
            <a:t> </a:t>
          </a:r>
          <a:endParaRPr lang="en-US" dirty="0"/>
        </a:p>
      </dgm:t>
    </dgm:pt>
    <dgm:pt modelId="{A459B0D4-CE6B-4A4B-BBBF-192245554DD5}" type="parTrans" cxnId="{BB60B366-C2CC-4C24-9243-C6ACF12A6278}">
      <dgm:prSet/>
      <dgm:spPr/>
      <dgm:t>
        <a:bodyPr/>
        <a:lstStyle/>
        <a:p>
          <a:endParaRPr lang="en-US"/>
        </a:p>
      </dgm:t>
    </dgm:pt>
    <dgm:pt modelId="{1929700A-2C9A-4611-BFEC-692CDCE0FC60}" type="sibTrans" cxnId="{BB60B366-C2CC-4C24-9243-C6ACF12A6278}">
      <dgm:prSet/>
      <dgm:spPr/>
      <dgm:t>
        <a:bodyPr/>
        <a:lstStyle/>
        <a:p>
          <a:endParaRPr lang="en-US"/>
        </a:p>
      </dgm:t>
    </dgm:pt>
    <dgm:pt modelId="{9FBF2692-FDA3-4404-B4EE-E533C830D00F}">
      <dgm:prSet phldrT="[Text]"/>
      <dgm:spPr/>
      <dgm:t>
        <a:bodyPr/>
        <a:lstStyle/>
        <a:p>
          <a:r>
            <a:rPr lang="en-US" dirty="0" smtClean="0"/>
            <a:t> </a:t>
          </a:r>
          <a:endParaRPr lang="en-US" dirty="0"/>
        </a:p>
      </dgm:t>
    </dgm:pt>
    <dgm:pt modelId="{377E6B4F-72C9-45C2-BDB4-9706264CBC29}" type="parTrans" cxnId="{BC738C1F-4E41-4222-8DAE-337992CD1A36}">
      <dgm:prSet/>
      <dgm:spPr/>
      <dgm:t>
        <a:bodyPr/>
        <a:lstStyle/>
        <a:p>
          <a:endParaRPr lang="en-US"/>
        </a:p>
      </dgm:t>
    </dgm:pt>
    <dgm:pt modelId="{913F8287-0B71-4AE1-ADF8-8BC82ED23C30}" type="sibTrans" cxnId="{BC738C1F-4E41-4222-8DAE-337992CD1A36}">
      <dgm:prSet/>
      <dgm:spPr/>
      <dgm:t>
        <a:bodyPr/>
        <a:lstStyle/>
        <a:p>
          <a:endParaRPr lang="en-US"/>
        </a:p>
      </dgm:t>
    </dgm:pt>
    <dgm:pt modelId="{66A20B0B-D198-4EFB-9CB4-3D70C3528904}" type="pres">
      <dgm:prSet presAssocID="{7B81A5E4-825C-4523-906C-A70EE714A009}" presName="composite" presStyleCnt="0">
        <dgm:presLayoutVars>
          <dgm:chMax val="3"/>
          <dgm:animLvl val="lvl"/>
          <dgm:resizeHandles val="exact"/>
        </dgm:presLayoutVars>
      </dgm:prSet>
      <dgm:spPr/>
    </dgm:pt>
    <dgm:pt modelId="{593BBC63-5672-4C45-9017-78EE90FC5F87}" type="pres">
      <dgm:prSet presAssocID="{64BD7E05-3407-4534-9D35-E06277A6C6EC}" presName="gear1" presStyleLbl="node1" presStyleIdx="0" presStyleCnt="3">
        <dgm:presLayoutVars>
          <dgm:chMax val="1"/>
          <dgm:bulletEnabled val="1"/>
        </dgm:presLayoutVars>
      </dgm:prSet>
      <dgm:spPr/>
      <dgm:t>
        <a:bodyPr/>
        <a:lstStyle/>
        <a:p>
          <a:endParaRPr lang="en-US"/>
        </a:p>
      </dgm:t>
    </dgm:pt>
    <dgm:pt modelId="{CB1EC652-3921-41E0-BB75-F3E8CC2CE7D4}" type="pres">
      <dgm:prSet presAssocID="{64BD7E05-3407-4534-9D35-E06277A6C6EC}" presName="gear1srcNode" presStyleLbl="node1" presStyleIdx="0" presStyleCnt="3"/>
      <dgm:spPr/>
    </dgm:pt>
    <dgm:pt modelId="{6E09A4A2-F6F7-44BF-AB3C-1CE252070C57}" type="pres">
      <dgm:prSet presAssocID="{64BD7E05-3407-4534-9D35-E06277A6C6EC}" presName="gear1dstNode" presStyleLbl="node1" presStyleIdx="0" presStyleCnt="3"/>
      <dgm:spPr/>
    </dgm:pt>
    <dgm:pt modelId="{D3013FDA-9425-46DB-9BF0-717D2A90B98C}" type="pres">
      <dgm:prSet presAssocID="{1211A6B2-B728-4C01-A402-CC3E4FA45C83}" presName="gear2" presStyleLbl="node1" presStyleIdx="1" presStyleCnt="3">
        <dgm:presLayoutVars>
          <dgm:chMax val="1"/>
          <dgm:bulletEnabled val="1"/>
        </dgm:presLayoutVars>
      </dgm:prSet>
      <dgm:spPr/>
    </dgm:pt>
    <dgm:pt modelId="{DA355538-A05F-4FF7-96D6-9BF505FED80E}" type="pres">
      <dgm:prSet presAssocID="{1211A6B2-B728-4C01-A402-CC3E4FA45C83}" presName="gear2srcNode" presStyleLbl="node1" presStyleIdx="1" presStyleCnt="3"/>
      <dgm:spPr/>
    </dgm:pt>
    <dgm:pt modelId="{7E722C7B-92EC-4B98-9CD6-85759EF1003E}" type="pres">
      <dgm:prSet presAssocID="{1211A6B2-B728-4C01-A402-CC3E4FA45C83}" presName="gear2dstNode" presStyleLbl="node1" presStyleIdx="1" presStyleCnt="3"/>
      <dgm:spPr/>
    </dgm:pt>
    <dgm:pt modelId="{E8B5B75F-81BB-4935-81B0-D5D601042271}" type="pres">
      <dgm:prSet presAssocID="{9FBF2692-FDA3-4404-B4EE-E533C830D00F}" presName="gear3" presStyleLbl="node1" presStyleIdx="2" presStyleCnt="3"/>
      <dgm:spPr/>
    </dgm:pt>
    <dgm:pt modelId="{CE8D6146-42F8-43F7-BBCC-E82FE789D7C9}" type="pres">
      <dgm:prSet presAssocID="{9FBF2692-FDA3-4404-B4EE-E533C830D00F}" presName="gear3tx" presStyleLbl="node1" presStyleIdx="2" presStyleCnt="3">
        <dgm:presLayoutVars>
          <dgm:chMax val="1"/>
          <dgm:bulletEnabled val="1"/>
        </dgm:presLayoutVars>
      </dgm:prSet>
      <dgm:spPr/>
    </dgm:pt>
    <dgm:pt modelId="{8CE556C8-D43D-4A47-BFC9-C93548A44068}" type="pres">
      <dgm:prSet presAssocID="{9FBF2692-FDA3-4404-B4EE-E533C830D00F}" presName="gear3srcNode" presStyleLbl="node1" presStyleIdx="2" presStyleCnt="3"/>
      <dgm:spPr/>
    </dgm:pt>
    <dgm:pt modelId="{103B1502-EBFA-416C-AA2E-FFBB6E1761B4}" type="pres">
      <dgm:prSet presAssocID="{9FBF2692-FDA3-4404-B4EE-E533C830D00F}" presName="gear3dstNode" presStyleLbl="node1" presStyleIdx="2" presStyleCnt="3"/>
      <dgm:spPr/>
    </dgm:pt>
    <dgm:pt modelId="{286926F5-C9DC-4CB8-86D5-C69DA0706070}" type="pres">
      <dgm:prSet presAssocID="{5E4F3C01-3DDE-41BB-835A-C457F71B332A}" presName="connector1" presStyleLbl="sibTrans2D1" presStyleIdx="0" presStyleCnt="3"/>
      <dgm:spPr/>
    </dgm:pt>
    <dgm:pt modelId="{B453F956-831B-4C5D-A50C-415B47940D74}" type="pres">
      <dgm:prSet presAssocID="{1929700A-2C9A-4611-BFEC-692CDCE0FC60}" presName="connector2" presStyleLbl="sibTrans2D1" presStyleIdx="1" presStyleCnt="3"/>
      <dgm:spPr/>
    </dgm:pt>
    <dgm:pt modelId="{88913D60-A12D-4B1C-B6B8-C98D0B6DE3B8}" type="pres">
      <dgm:prSet presAssocID="{913F8287-0B71-4AE1-ADF8-8BC82ED23C30}" presName="connector3" presStyleLbl="sibTrans2D1" presStyleIdx="2" presStyleCnt="3"/>
      <dgm:spPr/>
    </dgm:pt>
  </dgm:ptLst>
  <dgm:cxnLst>
    <dgm:cxn modelId="{315F0096-BB78-45D2-8772-14829A6F9B3B}" type="presOf" srcId="{1929700A-2C9A-4611-BFEC-692CDCE0FC60}" destId="{B453F956-831B-4C5D-A50C-415B47940D74}" srcOrd="0" destOrd="0" presId="urn:microsoft.com/office/officeart/2005/8/layout/gear1"/>
    <dgm:cxn modelId="{1F0CC416-0B12-469B-93D7-30BBC30E437F}" srcId="{7B81A5E4-825C-4523-906C-A70EE714A009}" destId="{64BD7E05-3407-4534-9D35-E06277A6C6EC}" srcOrd="0" destOrd="0" parTransId="{5BFA49DC-6441-423B-BACF-6152634C5D25}" sibTransId="{5E4F3C01-3DDE-41BB-835A-C457F71B332A}"/>
    <dgm:cxn modelId="{BB60B366-C2CC-4C24-9243-C6ACF12A6278}" srcId="{7B81A5E4-825C-4523-906C-A70EE714A009}" destId="{1211A6B2-B728-4C01-A402-CC3E4FA45C83}" srcOrd="1" destOrd="0" parTransId="{A459B0D4-CE6B-4A4B-BBBF-192245554DD5}" sibTransId="{1929700A-2C9A-4611-BFEC-692CDCE0FC60}"/>
    <dgm:cxn modelId="{A1ED5EB4-166E-4FF0-9970-C0C6841479FA}" type="presOf" srcId="{1211A6B2-B728-4C01-A402-CC3E4FA45C83}" destId="{7E722C7B-92EC-4B98-9CD6-85759EF1003E}" srcOrd="2" destOrd="0" presId="urn:microsoft.com/office/officeart/2005/8/layout/gear1"/>
    <dgm:cxn modelId="{CDBE2247-EE0E-407D-8A96-CD771E49C7E0}" type="presOf" srcId="{5E4F3C01-3DDE-41BB-835A-C457F71B332A}" destId="{286926F5-C9DC-4CB8-86D5-C69DA0706070}" srcOrd="0" destOrd="0" presId="urn:microsoft.com/office/officeart/2005/8/layout/gear1"/>
    <dgm:cxn modelId="{E27DE665-C943-4243-9AC8-70687FCEC74A}" type="presOf" srcId="{9FBF2692-FDA3-4404-B4EE-E533C830D00F}" destId="{E8B5B75F-81BB-4935-81B0-D5D601042271}" srcOrd="0" destOrd="0" presId="urn:microsoft.com/office/officeart/2005/8/layout/gear1"/>
    <dgm:cxn modelId="{59AA762B-CC17-4262-B6FA-1379AE142BF1}" type="presOf" srcId="{9FBF2692-FDA3-4404-B4EE-E533C830D00F}" destId="{CE8D6146-42F8-43F7-BBCC-E82FE789D7C9}" srcOrd="1" destOrd="0" presId="urn:microsoft.com/office/officeart/2005/8/layout/gear1"/>
    <dgm:cxn modelId="{1706C185-816A-4277-B61A-D7D2187CD4BB}" type="presOf" srcId="{64BD7E05-3407-4534-9D35-E06277A6C6EC}" destId="{6E09A4A2-F6F7-44BF-AB3C-1CE252070C57}" srcOrd="2" destOrd="0" presId="urn:microsoft.com/office/officeart/2005/8/layout/gear1"/>
    <dgm:cxn modelId="{0A01602F-675F-4FC0-B2E6-62D8BBB5A02E}" type="presOf" srcId="{7B81A5E4-825C-4523-906C-A70EE714A009}" destId="{66A20B0B-D198-4EFB-9CB4-3D70C3528904}" srcOrd="0" destOrd="0" presId="urn:microsoft.com/office/officeart/2005/8/layout/gear1"/>
    <dgm:cxn modelId="{BC738C1F-4E41-4222-8DAE-337992CD1A36}" srcId="{7B81A5E4-825C-4523-906C-A70EE714A009}" destId="{9FBF2692-FDA3-4404-B4EE-E533C830D00F}" srcOrd="2" destOrd="0" parTransId="{377E6B4F-72C9-45C2-BDB4-9706264CBC29}" sibTransId="{913F8287-0B71-4AE1-ADF8-8BC82ED23C30}"/>
    <dgm:cxn modelId="{5603C8A2-1682-4EF7-9092-E746F39B3376}" type="presOf" srcId="{9FBF2692-FDA3-4404-B4EE-E533C830D00F}" destId="{8CE556C8-D43D-4A47-BFC9-C93548A44068}" srcOrd="2" destOrd="0" presId="urn:microsoft.com/office/officeart/2005/8/layout/gear1"/>
    <dgm:cxn modelId="{82E1D292-5462-4A7D-821B-FE79795C2C0C}" type="presOf" srcId="{1211A6B2-B728-4C01-A402-CC3E4FA45C83}" destId="{DA355538-A05F-4FF7-96D6-9BF505FED80E}" srcOrd="1" destOrd="0" presId="urn:microsoft.com/office/officeart/2005/8/layout/gear1"/>
    <dgm:cxn modelId="{C278B4EC-6CA1-44A3-ABE1-A6468568C8B8}" type="presOf" srcId="{1211A6B2-B728-4C01-A402-CC3E4FA45C83}" destId="{D3013FDA-9425-46DB-9BF0-717D2A90B98C}" srcOrd="0" destOrd="0" presId="urn:microsoft.com/office/officeart/2005/8/layout/gear1"/>
    <dgm:cxn modelId="{42B06740-4032-46FD-B894-6E2F96B2706D}" type="presOf" srcId="{64BD7E05-3407-4534-9D35-E06277A6C6EC}" destId="{CB1EC652-3921-41E0-BB75-F3E8CC2CE7D4}" srcOrd="1" destOrd="0" presId="urn:microsoft.com/office/officeart/2005/8/layout/gear1"/>
    <dgm:cxn modelId="{178BADDE-215F-439A-AAEE-02866E0A9F08}" type="presOf" srcId="{9FBF2692-FDA3-4404-B4EE-E533C830D00F}" destId="{103B1502-EBFA-416C-AA2E-FFBB6E1761B4}" srcOrd="3" destOrd="0" presId="urn:microsoft.com/office/officeart/2005/8/layout/gear1"/>
    <dgm:cxn modelId="{6B10A404-D05B-40C5-B379-6BA18C7396E4}" type="presOf" srcId="{64BD7E05-3407-4534-9D35-E06277A6C6EC}" destId="{593BBC63-5672-4C45-9017-78EE90FC5F87}" srcOrd="0" destOrd="0" presId="urn:microsoft.com/office/officeart/2005/8/layout/gear1"/>
    <dgm:cxn modelId="{73603B6E-6E23-4CD1-B1BD-BBD8C1E76356}" type="presOf" srcId="{913F8287-0B71-4AE1-ADF8-8BC82ED23C30}" destId="{88913D60-A12D-4B1C-B6B8-C98D0B6DE3B8}" srcOrd="0" destOrd="0" presId="urn:microsoft.com/office/officeart/2005/8/layout/gear1"/>
    <dgm:cxn modelId="{7C1D132B-EC12-4358-AE1A-5535523102C8}" type="presParOf" srcId="{66A20B0B-D198-4EFB-9CB4-3D70C3528904}" destId="{593BBC63-5672-4C45-9017-78EE90FC5F87}" srcOrd="0" destOrd="0" presId="urn:microsoft.com/office/officeart/2005/8/layout/gear1"/>
    <dgm:cxn modelId="{87AAE2E9-325C-41BF-8992-8B11C6BBD2E1}" type="presParOf" srcId="{66A20B0B-D198-4EFB-9CB4-3D70C3528904}" destId="{CB1EC652-3921-41E0-BB75-F3E8CC2CE7D4}" srcOrd="1" destOrd="0" presId="urn:microsoft.com/office/officeart/2005/8/layout/gear1"/>
    <dgm:cxn modelId="{C7DAB65E-C9F9-44D2-BAEB-17B8D63C51C5}" type="presParOf" srcId="{66A20B0B-D198-4EFB-9CB4-3D70C3528904}" destId="{6E09A4A2-F6F7-44BF-AB3C-1CE252070C57}" srcOrd="2" destOrd="0" presId="urn:microsoft.com/office/officeart/2005/8/layout/gear1"/>
    <dgm:cxn modelId="{F8DB7670-1094-42D0-9D88-A59C892DEA7E}" type="presParOf" srcId="{66A20B0B-D198-4EFB-9CB4-3D70C3528904}" destId="{D3013FDA-9425-46DB-9BF0-717D2A90B98C}" srcOrd="3" destOrd="0" presId="urn:microsoft.com/office/officeart/2005/8/layout/gear1"/>
    <dgm:cxn modelId="{8DC3138E-DAA0-422E-9619-8BA8F9D551BF}" type="presParOf" srcId="{66A20B0B-D198-4EFB-9CB4-3D70C3528904}" destId="{DA355538-A05F-4FF7-96D6-9BF505FED80E}" srcOrd="4" destOrd="0" presId="urn:microsoft.com/office/officeart/2005/8/layout/gear1"/>
    <dgm:cxn modelId="{E563A088-C758-4A2E-AD0F-76E9547686BA}" type="presParOf" srcId="{66A20B0B-D198-4EFB-9CB4-3D70C3528904}" destId="{7E722C7B-92EC-4B98-9CD6-85759EF1003E}" srcOrd="5" destOrd="0" presId="urn:microsoft.com/office/officeart/2005/8/layout/gear1"/>
    <dgm:cxn modelId="{7816D49A-89B6-420C-ADEA-7EEAA7785348}" type="presParOf" srcId="{66A20B0B-D198-4EFB-9CB4-3D70C3528904}" destId="{E8B5B75F-81BB-4935-81B0-D5D601042271}" srcOrd="6" destOrd="0" presId="urn:microsoft.com/office/officeart/2005/8/layout/gear1"/>
    <dgm:cxn modelId="{2D5DADD8-055E-4C6B-9F01-13741336EC5F}" type="presParOf" srcId="{66A20B0B-D198-4EFB-9CB4-3D70C3528904}" destId="{CE8D6146-42F8-43F7-BBCC-E82FE789D7C9}" srcOrd="7" destOrd="0" presId="urn:microsoft.com/office/officeart/2005/8/layout/gear1"/>
    <dgm:cxn modelId="{CC0B85B4-DB75-41A6-9DF8-AC1EA0F2BA7F}" type="presParOf" srcId="{66A20B0B-D198-4EFB-9CB4-3D70C3528904}" destId="{8CE556C8-D43D-4A47-BFC9-C93548A44068}" srcOrd="8" destOrd="0" presId="urn:microsoft.com/office/officeart/2005/8/layout/gear1"/>
    <dgm:cxn modelId="{3073D6D3-57F2-4129-88E8-D10025DA802A}" type="presParOf" srcId="{66A20B0B-D198-4EFB-9CB4-3D70C3528904}" destId="{103B1502-EBFA-416C-AA2E-FFBB6E1761B4}" srcOrd="9" destOrd="0" presId="urn:microsoft.com/office/officeart/2005/8/layout/gear1"/>
    <dgm:cxn modelId="{C4EA6FF1-58AB-44BF-8062-A1CE6AFBA09D}" type="presParOf" srcId="{66A20B0B-D198-4EFB-9CB4-3D70C3528904}" destId="{286926F5-C9DC-4CB8-86D5-C69DA0706070}" srcOrd="10" destOrd="0" presId="urn:microsoft.com/office/officeart/2005/8/layout/gear1"/>
    <dgm:cxn modelId="{4089F0D8-65E9-4FC7-BB87-7495F963F8C4}" type="presParOf" srcId="{66A20B0B-D198-4EFB-9CB4-3D70C3528904}" destId="{B453F956-831B-4C5D-A50C-415B47940D74}" srcOrd="11" destOrd="0" presId="urn:microsoft.com/office/officeart/2005/8/layout/gear1"/>
    <dgm:cxn modelId="{B08DE3B6-D114-49A0-B9FC-8679F5D441AC}" type="presParOf" srcId="{66A20B0B-D198-4EFB-9CB4-3D70C3528904}" destId="{88913D60-A12D-4B1C-B6B8-C98D0B6DE3B8}" srcOrd="12" destOrd="0" presId="urn:microsoft.com/office/officeart/2005/8/layout/gear1"/>
  </dgm:cxnLst>
  <dgm:bg/>
  <dgm:whole>
    <a:ln w="31750">
      <a:solidFill>
        <a:schemeClr val="tx1"/>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3BBC63-5672-4C45-9017-78EE90FC5F87}">
      <dsp:nvSpPr>
        <dsp:cNvPr id="0" name=""/>
        <dsp:cNvSpPr/>
      </dsp:nvSpPr>
      <dsp:spPr>
        <a:xfrm>
          <a:off x="547852" y="400255"/>
          <a:ext cx="489200" cy="489200"/>
        </a:xfrm>
        <a:prstGeom prst="gear9">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endParaRPr lang="en-US" sz="1000" kern="1200" dirty="0"/>
        </a:p>
      </dsp:txBody>
      <dsp:txXfrm>
        <a:off x="646203" y="514848"/>
        <a:ext cx="292498" cy="251459"/>
      </dsp:txXfrm>
    </dsp:sp>
    <dsp:sp modelId="{D3013FDA-9425-46DB-9BF0-717D2A90B98C}">
      <dsp:nvSpPr>
        <dsp:cNvPr id="0" name=""/>
        <dsp:cNvSpPr/>
      </dsp:nvSpPr>
      <dsp:spPr>
        <a:xfrm>
          <a:off x="263226" y="284625"/>
          <a:ext cx="355782" cy="355782"/>
        </a:xfrm>
        <a:prstGeom prst="gear6">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smtClean="0"/>
            <a:t> </a:t>
          </a:r>
          <a:endParaRPr lang="en-US" sz="1000" kern="1200" dirty="0"/>
        </a:p>
      </dsp:txBody>
      <dsp:txXfrm>
        <a:off x="352795" y="374736"/>
        <a:ext cx="176644" cy="175560"/>
      </dsp:txXfrm>
    </dsp:sp>
    <dsp:sp modelId="{E8B5B75F-81BB-4935-81B0-D5D601042271}">
      <dsp:nvSpPr>
        <dsp:cNvPr id="0" name=""/>
        <dsp:cNvSpPr/>
      </dsp:nvSpPr>
      <dsp:spPr>
        <a:xfrm rot="20700000">
          <a:off x="462500" y="39172"/>
          <a:ext cx="348594" cy="348594"/>
        </a:xfrm>
        <a:prstGeom prst="gear6">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smtClean="0"/>
            <a:t> </a:t>
          </a:r>
          <a:endParaRPr lang="en-US" sz="1000" kern="1200" dirty="0"/>
        </a:p>
      </dsp:txBody>
      <dsp:txXfrm rot="-20700000">
        <a:off x="538957" y="115629"/>
        <a:ext cx="195680" cy="195680"/>
      </dsp:txXfrm>
    </dsp:sp>
    <dsp:sp modelId="{286926F5-C9DC-4CB8-86D5-C69DA0706070}">
      <dsp:nvSpPr>
        <dsp:cNvPr id="0" name=""/>
        <dsp:cNvSpPr/>
      </dsp:nvSpPr>
      <dsp:spPr>
        <a:xfrm>
          <a:off x="482040" y="340498"/>
          <a:ext cx="626177" cy="626177"/>
        </a:xfrm>
        <a:prstGeom prst="circularArrow">
          <a:avLst>
            <a:gd name="adj1" fmla="val 4688"/>
            <a:gd name="adj2" fmla="val 299029"/>
            <a:gd name="adj3" fmla="val 2273573"/>
            <a:gd name="adj4" fmla="val 16553534"/>
            <a:gd name="adj5" fmla="val 5469"/>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453F956-831B-4C5D-A50C-415B47940D74}">
      <dsp:nvSpPr>
        <dsp:cNvPr id="0" name=""/>
        <dsp:cNvSpPr/>
      </dsp:nvSpPr>
      <dsp:spPr>
        <a:xfrm>
          <a:off x="200217" y="220087"/>
          <a:ext cx="454956" cy="454956"/>
        </a:xfrm>
        <a:prstGeom prst="leftCircularArrow">
          <a:avLst>
            <a:gd name="adj1" fmla="val 6452"/>
            <a:gd name="adj2" fmla="val 429999"/>
            <a:gd name="adj3" fmla="val 10489124"/>
            <a:gd name="adj4" fmla="val 14837806"/>
            <a:gd name="adj5" fmla="val 7527"/>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8913D60-A12D-4B1C-B6B8-C98D0B6DE3B8}">
      <dsp:nvSpPr>
        <dsp:cNvPr id="0" name=""/>
        <dsp:cNvSpPr/>
      </dsp:nvSpPr>
      <dsp:spPr>
        <a:xfrm>
          <a:off x="381867" y="-22999"/>
          <a:ext cx="490534" cy="490534"/>
        </a:xfrm>
        <a:prstGeom prst="circularArrow">
          <a:avLst>
            <a:gd name="adj1" fmla="val 5984"/>
            <a:gd name="adj2" fmla="val 394124"/>
            <a:gd name="adj3" fmla="val 13313824"/>
            <a:gd name="adj4" fmla="val 10508221"/>
            <a:gd name="adj5" fmla="val 6981"/>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2.wmf"/><Relationship Id="rId1" Type="http://schemas.openxmlformats.org/officeDocument/2006/relationships/image" Target="../media/image1.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5265809" y="0"/>
            <a:ext cx="4028440" cy="350520"/>
          </a:xfrm>
          <a:prstGeom prst="rect">
            <a:avLst/>
          </a:prstGeom>
        </p:spPr>
        <p:txBody>
          <a:bodyPr vert="horz" lIns="93177" tIns="46589" rIns="93177" bIns="46589" rtlCol="0"/>
          <a:lstStyle>
            <a:lvl1pPr algn="r">
              <a:defRPr sz="1200"/>
            </a:lvl1pPr>
          </a:lstStyle>
          <a:p>
            <a:fld id="{A33972A0-D2DC-4C5E-947C-999AC4BCA557}" type="datetimeFigureOut">
              <a:rPr lang="en-US" smtClean="0"/>
              <a:t>12/19/2013</a:t>
            </a:fld>
            <a:endParaRPr lang="en-US"/>
          </a:p>
        </p:txBody>
      </p:sp>
      <p:sp>
        <p:nvSpPr>
          <p:cNvPr id="4" name="Footer Placeholder 3"/>
          <p:cNvSpPr>
            <a:spLocks noGrp="1"/>
          </p:cNvSpPr>
          <p:nvPr>
            <p:ph type="ftr" sz="quarter" idx="2"/>
          </p:nvPr>
        </p:nvSpPr>
        <p:spPr>
          <a:xfrm>
            <a:off x="0" y="6658664"/>
            <a:ext cx="4028440" cy="3505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5265809" y="6658664"/>
            <a:ext cx="4028440" cy="350520"/>
          </a:xfrm>
          <a:prstGeom prst="rect">
            <a:avLst/>
          </a:prstGeom>
        </p:spPr>
        <p:txBody>
          <a:bodyPr vert="horz" lIns="93177" tIns="46589" rIns="93177" bIns="46589" rtlCol="0" anchor="b"/>
          <a:lstStyle>
            <a:lvl1pPr algn="r">
              <a:defRPr sz="1200"/>
            </a:lvl1pPr>
          </a:lstStyle>
          <a:p>
            <a:fld id="{02E29E85-09B7-42F6-B98D-20AE5D04210E}" type="slidenum">
              <a:rPr lang="en-US" smtClean="0"/>
              <a:t>‹#›</a:t>
            </a:fld>
            <a:endParaRPr lang="en-US"/>
          </a:p>
        </p:txBody>
      </p:sp>
    </p:spTree>
    <p:extLst>
      <p:ext uri="{BB962C8B-B14F-4D97-AF65-F5344CB8AC3E}">
        <p14:creationId xmlns:p14="http://schemas.microsoft.com/office/powerpoint/2010/main" val="19121045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5265809" y="0"/>
            <a:ext cx="4028440" cy="350520"/>
          </a:xfrm>
          <a:prstGeom prst="rect">
            <a:avLst/>
          </a:prstGeom>
        </p:spPr>
        <p:txBody>
          <a:bodyPr vert="horz" lIns="93177" tIns="46589" rIns="93177" bIns="46589" rtlCol="0"/>
          <a:lstStyle>
            <a:lvl1pPr algn="r">
              <a:defRPr sz="1200"/>
            </a:lvl1pPr>
          </a:lstStyle>
          <a:p>
            <a:fld id="{FF03C39A-337C-43B7-983D-83172343289F}" type="datetimeFigureOut">
              <a:rPr lang="en-US" smtClean="0"/>
              <a:t>12/19/2013</a:t>
            </a:fld>
            <a:endParaRPr lang="en-US"/>
          </a:p>
        </p:txBody>
      </p:sp>
      <p:sp>
        <p:nvSpPr>
          <p:cNvPr id="4" name="Slide Image Placeholder 3"/>
          <p:cNvSpPr>
            <a:spLocks noGrp="1" noRot="1" noChangeAspect="1"/>
          </p:cNvSpPr>
          <p:nvPr>
            <p:ph type="sldImg" idx="2"/>
          </p:nvPr>
        </p:nvSpPr>
        <p:spPr>
          <a:xfrm>
            <a:off x="3633788" y="525463"/>
            <a:ext cx="2028825" cy="2628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929640" y="3329940"/>
            <a:ext cx="7437120" cy="31546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58664"/>
            <a:ext cx="4028440" cy="3505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5265809" y="6658664"/>
            <a:ext cx="4028440" cy="350520"/>
          </a:xfrm>
          <a:prstGeom prst="rect">
            <a:avLst/>
          </a:prstGeom>
        </p:spPr>
        <p:txBody>
          <a:bodyPr vert="horz" lIns="93177" tIns="46589" rIns="93177" bIns="46589" rtlCol="0" anchor="b"/>
          <a:lstStyle>
            <a:lvl1pPr algn="r">
              <a:defRPr sz="1200"/>
            </a:lvl1pPr>
          </a:lstStyle>
          <a:p>
            <a:fld id="{4FCEDEAD-CCBF-4162-8267-E117557F738D}" type="slidenum">
              <a:rPr lang="en-US" smtClean="0"/>
              <a:t>‹#›</a:t>
            </a:fld>
            <a:endParaRPr lang="en-US"/>
          </a:p>
        </p:txBody>
      </p:sp>
    </p:spTree>
    <p:extLst>
      <p:ext uri="{BB962C8B-B14F-4D97-AF65-F5344CB8AC3E}">
        <p14:creationId xmlns:p14="http://schemas.microsoft.com/office/powerpoint/2010/main" val="15894715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4"/>
            <a:ext cx="6606540" cy="21560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5E46708-69EC-4106-94C9-908FE78FFA38}" type="datetime1">
              <a:rPr lang="en-US" smtClean="0"/>
              <a:t>12/19/2013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2A4A19-B384-42F8-8C0D-94C30AAB39F2}" type="slidenum">
              <a:rPr lang="en-US" smtClean="0"/>
              <a:t>‹#›</a:t>
            </a:fld>
            <a:endParaRPr lang="en-US"/>
          </a:p>
        </p:txBody>
      </p:sp>
    </p:spTree>
    <p:extLst>
      <p:ext uri="{BB962C8B-B14F-4D97-AF65-F5344CB8AC3E}">
        <p14:creationId xmlns:p14="http://schemas.microsoft.com/office/powerpoint/2010/main" val="830284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511575-E69D-4FD3-BE4F-F7719EBF2E0E}" type="datetime1">
              <a:rPr lang="en-US" smtClean="0"/>
              <a:t>12/19/2013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2A4A19-B384-42F8-8C0D-94C30AAB39F2}" type="slidenum">
              <a:rPr lang="en-US" smtClean="0"/>
              <a:t>‹#›</a:t>
            </a:fld>
            <a:endParaRPr lang="en-US"/>
          </a:p>
        </p:txBody>
      </p:sp>
    </p:spTree>
    <p:extLst>
      <p:ext uri="{BB962C8B-B14F-4D97-AF65-F5344CB8AC3E}">
        <p14:creationId xmlns:p14="http://schemas.microsoft.com/office/powerpoint/2010/main" val="455669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634990" y="402803"/>
            <a:ext cx="1748790" cy="85822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8620" y="402803"/>
            <a:ext cx="5116830" cy="85822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6E642F-3F91-49F3-B70D-F4DE60B9BB78}" type="datetime1">
              <a:rPr lang="en-US" smtClean="0"/>
              <a:t>12/19/2013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2A4A19-B384-42F8-8C0D-94C30AAB39F2}" type="slidenum">
              <a:rPr lang="en-US" smtClean="0"/>
              <a:t>‹#›</a:t>
            </a:fld>
            <a:endParaRPr lang="en-US"/>
          </a:p>
        </p:txBody>
      </p:sp>
    </p:spTree>
    <p:extLst>
      <p:ext uri="{BB962C8B-B14F-4D97-AF65-F5344CB8AC3E}">
        <p14:creationId xmlns:p14="http://schemas.microsoft.com/office/powerpoint/2010/main" val="3305492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E13475-5097-4216-85AE-52FA64D4845E}" type="datetime1">
              <a:rPr lang="en-US" smtClean="0"/>
              <a:t>12/19/2013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2A4A19-B384-42F8-8C0D-94C30AAB39F2}" type="slidenum">
              <a:rPr lang="en-US" smtClean="0"/>
              <a:t>‹#›</a:t>
            </a:fld>
            <a:endParaRPr lang="en-US"/>
          </a:p>
        </p:txBody>
      </p:sp>
    </p:spTree>
    <p:extLst>
      <p:ext uri="{BB962C8B-B14F-4D97-AF65-F5344CB8AC3E}">
        <p14:creationId xmlns:p14="http://schemas.microsoft.com/office/powerpoint/2010/main" val="2487189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57ABC4-BE1D-4BE6-9134-3848FBE9E583}" type="datetime1">
              <a:rPr lang="en-US" smtClean="0"/>
              <a:t>12/19/2013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2A4A19-B384-42F8-8C0D-94C30AAB39F2}" type="slidenum">
              <a:rPr lang="en-US" smtClean="0"/>
              <a:t>‹#›</a:t>
            </a:fld>
            <a:endParaRPr lang="en-US"/>
          </a:p>
        </p:txBody>
      </p:sp>
    </p:spTree>
    <p:extLst>
      <p:ext uri="{BB962C8B-B14F-4D97-AF65-F5344CB8AC3E}">
        <p14:creationId xmlns:p14="http://schemas.microsoft.com/office/powerpoint/2010/main" val="3092676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8620" y="2346961"/>
            <a:ext cx="3432810" cy="663807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50970" y="2346961"/>
            <a:ext cx="3432810" cy="663807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60A5EB-77DC-41A2-B590-2F287DBF2B03}" type="datetime1">
              <a:rPr lang="en-US" smtClean="0"/>
              <a:t>12/19/2013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2A4A19-B384-42F8-8C0D-94C30AAB39F2}" type="slidenum">
              <a:rPr lang="en-US" smtClean="0"/>
              <a:t>‹#›</a:t>
            </a:fld>
            <a:endParaRPr lang="en-US"/>
          </a:p>
        </p:txBody>
      </p:sp>
    </p:spTree>
    <p:extLst>
      <p:ext uri="{BB962C8B-B14F-4D97-AF65-F5344CB8AC3E}">
        <p14:creationId xmlns:p14="http://schemas.microsoft.com/office/powerpoint/2010/main" val="10251271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CFD9F46-FE3C-46B9-8824-6F01577E82FD}" type="datetime1">
              <a:rPr lang="en-US" smtClean="0"/>
              <a:t>12/19/2013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2A4A19-B384-42F8-8C0D-94C30AAB39F2}" type="slidenum">
              <a:rPr lang="en-US" smtClean="0"/>
              <a:t>‹#›</a:t>
            </a:fld>
            <a:endParaRPr lang="en-US"/>
          </a:p>
        </p:txBody>
      </p:sp>
    </p:spTree>
    <p:extLst>
      <p:ext uri="{BB962C8B-B14F-4D97-AF65-F5344CB8AC3E}">
        <p14:creationId xmlns:p14="http://schemas.microsoft.com/office/powerpoint/2010/main" val="2599159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D9C99B-EE46-4097-92E4-15C7B5AD9E28}" type="datetime1">
              <a:rPr lang="en-US" smtClean="0"/>
              <a:t>12/19/2013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2A4A19-B384-42F8-8C0D-94C30AAB39F2}" type="slidenum">
              <a:rPr lang="en-US" smtClean="0"/>
              <a:t>‹#›</a:t>
            </a:fld>
            <a:endParaRPr lang="en-US"/>
          </a:p>
        </p:txBody>
      </p:sp>
    </p:spTree>
    <p:extLst>
      <p:ext uri="{BB962C8B-B14F-4D97-AF65-F5344CB8AC3E}">
        <p14:creationId xmlns:p14="http://schemas.microsoft.com/office/powerpoint/2010/main" val="31449630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D8BBDA-EDAD-49C6-B122-D49505EA8EFC}" type="datetime1">
              <a:rPr lang="en-US" smtClean="0"/>
              <a:t>12/19/2013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6641123" y="76200"/>
            <a:ext cx="685800" cy="535517"/>
          </a:xfrm>
        </p:spPr>
        <p:txBody>
          <a:bodyPr/>
          <a:lstStyle>
            <a:lvl1pPr algn="ctr">
              <a:defRPr>
                <a:latin typeface="Arial Black" panose="020B0A04020102020204" pitchFamily="34" charset="0"/>
              </a:defRPr>
            </a:lvl1pPr>
          </a:lstStyle>
          <a:p>
            <a:fld id="{8A2A4A19-B384-42F8-8C0D-94C30AAB39F2}" type="slidenum">
              <a:rPr lang="en-US" smtClean="0"/>
              <a:pPr/>
              <a:t>‹#›</a:t>
            </a:fld>
            <a:endParaRPr lang="en-US"/>
          </a:p>
        </p:txBody>
      </p:sp>
    </p:spTree>
    <p:extLst>
      <p:ext uri="{BB962C8B-B14F-4D97-AF65-F5344CB8AC3E}">
        <p14:creationId xmlns:p14="http://schemas.microsoft.com/office/powerpoint/2010/main" val="3366813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6" cy="170434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038792" y="400474"/>
            <a:ext cx="4344988" cy="8584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0" y="2104814"/>
            <a:ext cx="2557066" cy="68802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11FD08-16B9-455B-9FAB-70835A9274FC}" type="datetime1">
              <a:rPr lang="en-US" smtClean="0"/>
              <a:t>12/19/2013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2A4A19-B384-42F8-8C0D-94C30AAB39F2}" type="slidenum">
              <a:rPr lang="en-US" smtClean="0"/>
              <a:t>‹#›</a:t>
            </a:fld>
            <a:endParaRPr lang="en-US"/>
          </a:p>
        </p:txBody>
      </p:sp>
    </p:spTree>
    <p:extLst>
      <p:ext uri="{BB962C8B-B14F-4D97-AF65-F5344CB8AC3E}">
        <p14:creationId xmlns:p14="http://schemas.microsoft.com/office/powerpoint/2010/main" val="720829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0"/>
            <a:ext cx="4663440" cy="831216"/>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523445" y="898737"/>
            <a:ext cx="4663440" cy="6035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523445" y="7872096"/>
            <a:ext cx="4663440" cy="1180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AC1399-C7B9-4980-97CB-9D20634BD639}" type="datetime1">
              <a:rPr lang="en-US" smtClean="0"/>
              <a:t>12/19/2013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2A4A19-B384-42F8-8C0D-94C30AAB39F2}" type="slidenum">
              <a:rPr lang="en-US" smtClean="0"/>
              <a:t>‹#›</a:t>
            </a:fld>
            <a:endParaRPr lang="en-US"/>
          </a:p>
        </p:txBody>
      </p:sp>
    </p:spTree>
    <p:extLst>
      <p:ext uri="{BB962C8B-B14F-4D97-AF65-F5344CB8AC3E}">
        <p14:creationId xmlns:p14="http://schemas.microsoft.com/office/powerpoint/2010/main" val="4186400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1"/>
            <a:ext cx="6995160" cy="663807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47"/>
            <a:ext cx="1813560" cy="535517"/>
          </a:xfrm>
          <a:prstGeom prst="rect">
            <a:avLst/>
          </a:prstGeom>
        </p:spPr>
        <p:txBody>
          <a:bodyPr vert="horz" lIns="91440" tIns="45720" rIns="91440" bIns="45720" rtlCol="0" anchor="ctr"/>
          <a:lstStyle>
            <a:lvl1pPr algn="l">
              <a:defRPr sz="1200">
                <a:solidFill>
                  <a:schemeClr val="tx1">
                    <a:tint val="75000"/>
                  </a:schemeClr>
                </a:solidFill>
              </a:defRPr>
            </a:lvl1pPr>
          </a:lstStyle>
          <a:p>
            <a:fld id="{62E3E837-5582-4731-9AD3-9E866ECBE4A3}" type="datetime1">
              <a:rPr lang="en-US" smtClean="0"/>
              <a:t>12/19/2013</a:t>
            </a:fld>
            <a:endParaRPr lang="en-US"/>
          </a:p>
        </p:txBody>
      </p:sp>
      <p:sp>
        <p:nvSpPr>
          <p:cNvPr id="5" name="Footer Placeholder 4"/>
          <p:cNvSpPr>
            <a:spLocks noGrp="1"/>
          </p:cNvSpPr>
          <p:nvPr>
            <p:ph type="ftr" sz="quarter" idx="3"/>
          </p:nvPr>
        </p:nvSpPr>
        <p:spPr>
          <a:xfrm>
            <a:off x="2655570" y="9322647"/>
            <a:ext cx="2461260" cy="53551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7" name="Pentagon 6"/>
          <p:cNvSpPr/>
          <p:nvPr userDrawn="1"/>
        </p:nvSpPr>
        <p:spPr>
          <a:xfrm rot="5400000">
            <a:off x="6553200" y="228600"/>
            <a:ext cx="838200" cy="381000"/>
          </a:xfrm>
          <a:prstGeom prst="homePlat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6664569" y="104449"/>
            <a:ext cx="609600" cy="535517"/>
          </a:xfrm>
          <a:prstGeom prst="rect">
            <a:avLst/>
          </a:prstGeom>
        </p:spPr>
        <p:txBody>
          <a:bodyPr vert="horz" lIns="91440" tIns="45720" rIns="91440" bIns="45720" rtlCol="0" anchor="ctr"/>
          <a:lstStyle>
            <a:lvl1pPr algn="ctr">
              <a:defRPr sz="1400" b="1">
                <a:solidFill>
                  <a:schemeClr val="bg1"/>
                </a:solidFill>
              </a:defRPr>
            </a:lvl1pPr>
          </a:lstStyle>
          <a:p>
            <a:fld id="{8A2A4A19-B384-42F8-8C0D-94C30AAB39F2}" type="slidenum">
              <a:rPr lang="en-US" smtClean="0"/>
              <a:pPr/>
              <a:t>‹#›</a:t>
            </a:fld>
            <a:endParaRPr lang="en-US" dirty="0"/>
          </a:p>
        </p:txBody>
      </p:sp>
    </p:spTree>
    <p:extLst>
      <p:ext uri="{BB962C8B-B14F-4D97-AF65-F5344CB8AC3E}">
        <p14:creationId xmlns:p14="http://schemas.microsoft.com/office/powerpoint/2010/main" val="11443960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9.bin"/><Relationship Id="rId3" Type="http://schemas.openxmlformats.org/officeDocument/2006/relationships/image" Target="../media/image6.emf"/><Relationship Id="rId7" Type="http://schemas.openxmlformats.org/officeDocument/2006/relationships/image" Target="../media/image8.wmf"/><Relationship Id="rId12"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8.bin"/><Relationship Id="rId11" Type="http://schemas.openxmlformats.org/officeDocument/2006/relationships/image" Target="../media/image14.png"/><Relationship Id="rId5" Type="http://schemas.openxmlformats.org/officeDocument/2006/relationships/image" Target="../media/image7.wmf"/><Relationship Id="rId10" Type="http://schemas.openxmlformats.org/officeDocument/2006/relationships/image" Target="../media/image13.png"/><Relationship Id="rId4" Type="http://schemas.openxmlformats.org/officeDocument/2006/relationships/oleObject" Target="../embeddings/oleObject7.bin"/><Relationship Id="rId9" Type="http://schemas.openxmlformats.org/officeDocument/2006/relationships/image" Target="../media/image9.wmf"/></Relationships>
</file>

<file path=ppt/slides/_rels/slide11.xml.rels><?xml version="1.0" encoding="UTF-8" standalone="yes"?>
<Relationships xmlns="http://schemas.openxmlformats.org/package/2006/relationships"><Relationship Id="rId3" Type="http://schemas.openxmlformats.org/officeDocument/2006/relationships/image" Target="../media/image80.png"/><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image" Target="../media/image7.wmf"/><Relationship Id="rId4" Type="http://schemas.openxmlformats.org/officeDocument/2006/relationships/oleObject" Target="../embeddings/oleObject10.bin"/></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image" Target="../media/image3.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2.bin"/><Relationship Id="rId4" Type="http://schemas.openxmlformats.org/officeDocument/2006/relationships/image" Target="../media/image1.wmf"/></Relationships>
</file>

<file path=ppt/slides/_rels/slide6.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oleObject" Target="../embeddings/oleObject4.bin"/><Relationship Id="rId7"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2.wmf"/><Relationship Id="rId5" Type="http://schemas.openxmlformats.org/officeDocument/2006/relationships/oleObject" Target="../embeddings/oleObject5.bin"/><Relationship Id="rId4" Type="http://schemas.openxmlformats.org/officeDocument/2006/relationships/image" Target="../media/image1.wmf"/></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emf"/><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solidFill>
                  <a:schemeClr val="tx1">
                    <a:lumMod val="50000"/>
                    <a:lumOff val="50000"/>
                  </a:schemeClr>
                </a:solidFill>
                <a:latin typeface="Stencil" panose="040409050D0802020404" pitchFamily="82" charset="0"/>
                <a:cs typeface="Arial" panose="020B0604020202020204" pitchFamily="34" charset="0"/>
              </a:rPr>
              <a:t/>
            </a:r>
            <a:br>
              <a:rPr lang="en-US" dirty="0" smtClean="0">
                <a:solidFill>
                  <a:schemeClr val="tx1">
                    <a:lumMod val="50000"/>
                    <a:lumOff val="50000"/>
                  </a:schemeClr>
                </a:solidFill>
                <a:latin typeface="Stencil" panose="040409050D0802020404" pitchFamily="82" charset="0"/>
                <a:cs typeface="Arial" panose="020B0604020202020204" pitchFamily="34" charset="0"/>
              </a:rPr>
            </a:br>
            <a:r>
              <a:rPr lang="en-US" dirty="0" smtClean="0">
                <a:solidFill>
                  <a:schemeClr val="tx1">
                    <a:lumMod val="50000"/>
                    <a:lumOff val="50000"/>
                  </a:schemeClr>
                </a:solidFill>
                <a:latin typeface="Stencil" panose="040409050D0802020404" pitchFamily="82" charset="0"/>
                <a:cs typeface="Arial" panose="020B0604020202020204" pitchFamily="34" charset="0"/>
              </a:rPr>
              <a:t>Introduction To</a:t>
            </a:r>
            <a:br>
              <a:rPr lang="en-US" dirty="0" smtClean="0">
                <a:solidFill>
                  <a:schemeClr val="tx1">
                    <a:lumMod val="50000"/>
                    <a:lumOff val="50000"/>
                  </a:schemeClr>
                </a:solidFill>
                <a:latin typeface="Stencil" panose="040409050D0802020404" pitchFamily="82" charset="0"/>
                <a:cs typeface="Arial" panose="020B0604020202020204" pitchFamily="34" charset="0"/>
              </a:rPr>
            </a:br>
            <a:r>
              <a:rPr lang="en-US" dirty="0" smtClean="0">
                <a:solidFill>
                  <a:schemeClr val="accent6">
                    <a:lumMod val="75000"/>
                  </a:schemeClr>
                </a:solidFill>
                <a:latin typeface="Stencil" panose="040409050D0802020404" pitchFamily="82" charset="0"/>
                <a:cs typeface="Arial" panose="020B0604020202020204" pitchFamily="34" charset="0"/>
              </a:rPr>
              <a:t>Program evaluation</a:t>
            </a:r>
            <a:r>
              <a:rPr lang="en-US" dirty="0" smtClean="0">
                <a:solidFill>
                  <a:schemeClr val="tx1">
                    <a:lumMod val="50000"/>
                    <a:lumOff val="50000"/>
                  </a:schemeClr>
                </a:solidFill>
                <a:latin typeface="Stencil" panose="040409050D0802020404" pitchFamily="82" charset="0"/>
                <a:cs typeface="Arial" panose="020B0604020202020204" pitchFamily="34" charset="0"/>
              </a:rPr>
              <a:t/>
            </a:r>
            <a:br>
              <a:rPr lang="en-US" dirty="0" smtClean="0">
                <a:solidFill>
                  <a:schemeClr val="tx1">
                    <a:lumMod val="50000"/>
                    <a:lumOff val="50000"/>
                  </a:schemeClr>
                </a:solidFill>
                <a:latin typeface="Stencil" panose="040409050D0802020404" pitchFamily="82" charset="0"/>
                <a:cs typeface="Arial" panose="020B0604020202020204" pitchFamily="34" charset="0"/>
              </a:rPr>
            </a:br>
            <a:endParaRPr lang="en-US" dirty="0"/>
          </a:p>
        </p:txBody>
      </p:sp>
      <p:sp>
        <p:nvSpPr>
          <p:cNvPr id="3" name="Subtitle 2"/>
          <p:cNvSpPr>
            <a:spLocks noGrp="1"/>
          </p:cNvSpPr>
          <p:nvPr>
            <p:ph type="subTitle" idx="1"/>
          </p:nvPr>
        </p:nvSpPr>
        <p:spPr>
          <a:xfrm>
            <a:off x="1165860" y="6497320"/>
            <a:ext cx="5440680" cy="2570480"/>
          </a:xfrm>
        </p:spPr>
        <p:txBody>
          <a:bodyPr/>
          <a:lstStyle/>
          <a:p>
            <a:r>
              <a:rPr lang="en-US" sz="2000" dirty="0" smtClean="0">
                <a:solidFill>
                  <a:schemeClr val="tx1">
                    <a:lumMod val="50000"/>
                    <a:lumOff val="50000"/>
                  </a:schemeClr>
                </a:solidFill>
                <a:latin typeface="Arial" panose="020B0604020202020204" pitchFamily="34" charset="0"/>
                <a:cs typeface="Arial" panose="020B0604020202020204" pitchFamily="34" charset="0"/>
              </a:rPr>
              <a:t>Fundamentals of</a:t>
            </a:r>
            <a:endParaRPr lang="en-US" sz="2400" b="1" dirty="0" smtClean="0">
              <a:solidFill>
                <a:schemeClr val="accent6">
                  <a:lumMod val="75000"/>
                </a:schemeClr>
              </a:solidFill>
              <a:latin typeface="Arial" panose="020B0604020202020204" pitchFamily="34" charset="0"/>
              <a:cs typeface="Arial" panose="020B0604020202020204" pitchFamily="34" charset="0"/>
            </a:endParaRPr>
          </a:p>
          <a:p>
            <a:r>
              <a:rPr lang="en-US" sz="2400" b="1" dirty="0" smtClean="0">
                <a:solidFill>
                  <a:schemeClr val="accent6">
                    <a:lumMod val="75000"/>
                  </a:schemeClr>
                </a:solidFill>
                <a:cs typeface="Arial" panose="020B0604020202020204" pitchFamily="34" charset="0"/>
              </a:rPr>
              <a:t>PROGRAM</a:t>
            </a:r>
            <a:r>
              <a:rPr lang="en-US" sz="2000" dirty="0" smtClean="0">
                <a:solidFill>
                  <a:schemeClr val="accent6">
                    <a:lumMod val="75000"/>
                  </a:schemeClr>
                </a:solidFill>
                <a:cs typeface="Arial" panose="020B0604020202020204" pitchFamily="34" charset="0"/>
              </a:rPr>
              <a:t> </a:t>
            </a:r>
            <a:r>
              <a:rPr lang="en-US" sz="2000" dirty="0" smtClean="0">
                <a:solidFill>
                  <a:schemeClr val="tx1">
                    <a:lumMod val="50000"/>
                    <a:lumOff val="50000"/>
                  </a:schemeClr>
                </a:solidFill>
                <a:latin typeface="Stencil" panose="040409050D0802020404" pitchFamily="82" charset="0"/>
                <a:cs typeface="Arial" panose="020B0604020202020204" pitchFamily="34" charset="0"/>
              </a:rPr>
              <a:t>EVALUATION</a:t>
            </a:r>
          </a:p>
          <a:p>
            <a:endParaRPr lang="en-US" sz="2800" dirty="0">
              <a:solidFill>
                <a:schemeClr val="tx1">
                  <a:lumMod val="50000"/>
                  <a:lumOff val="50000"/>
                </a:schemeClr>
              </a:solidFill>
              <a:latin typeface="Stencil" panose="040409050D0802020404" pitchFamily="82" charset="0"/>
              <a:cs typeface="Arial" panose="020B0604020202020204" pitchFamily="34" charset="0"/>
            </a:endParaRPr>
          </a:p>
          <a:p>
            <a:r>
              <a:rPr lang="en-US" sz="2000" dirty="0">
                <a:solidFill>
                  <a:schemeClr val="tx1">
                    <a:lumMod val="50000"/>
                    <a:lumOff val="50000"/>
                  </a:schemeClr>
                </a:solidFill>
                <a:latin typeface="Berlin Sans FB" panose="020E0602020502020306" pitchFamily="34" charset="0"/>
                <a:cs typeface="Arial" panose="020B0604020202020204" pitchFamily="34" charset="0"/>
              </a:rPr>
              <a:t>JESSE LECY</a:t>
            </a:r>
          </a:p>
          <a:p>
            <a:endParaRPr lang="en-US" sz="2800" dirty="0">
              <a:solidFill>
                <a:schemeClr val="tx1">
                  <a:lumMod val="50000"/>
                  <a:lumOff val="50000"/>
                </a:schemeClr>
              </a:solidFill>
              <a:latin typeface="Stencil" panose="040409050D0802020404" pitchFamily="82" charset="0"/>
              <a:cs typeface="Arial" panose="020B0604020202020204" pitchFamily="34" charset="0"/>
            </a:endParaRPr>
          </a:p>
        </p:txBody>
      </p:sp>
    </p:spTree>
    <p:extLst>
      <p:ext uri="{BB962C8B-B14F-4D97-AF65-F5344CB8AC3E}">
        <p14:creationId xmlns:p14="http://schemas.microsoft.com/office/powerpoint/2010/main" val="40782742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8A2A4A19-B384-42F8-8C0D-94C30AAB39F2}" type="slidenum">
              <a:rPr lang="en-US" smtClean="0"/>
              <a:pPr/>
              <a:t>10</a:t>
            </a:fld>
            <a:endParaRPr lang="en-US"/>
          </a:p>
        </p:txBody>
      </p:sp>
      <p:sp>
        <p:nvSpPr>
          <p:cNvPr id="3" name="Title 1"/>
          <p:cNvSpPr txBox="1">
            <a:spLocks/>
          </p:cNvSpPr>
          <p:nvPr/>
        </p:nvSpPr>
        <p:spPr>
          <a:xfrm>
            <a:off x="-343113" y="1541576"/>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dirty="0" smtClean="0">
                <a:solidFill>
                  <a:schemeClr val="accent6">
                    <a:lumMod val="75000"/>
                  </a:schemeClr>
                </a:solidFill>
                <a:latin typeface="+mn-lt"/>
              </a:rPr>
              <a:t>Standard Error in Regression</a:t>
            </a:r>
            <a:endParaRPr lang="en-US" sz="2400" dirty="0">
              <a:solidFill>
                <a:schemeClr val="accent6">
                  <a:lumMod val="75000"/>
                </a:schemeClr>
              </a:solidFill>
              <a:latin typeface="+mn-lt"/>
            </a:endParaRPr>
          </a:p>
        </p:txBody>
      </p:sp>
      <p:pic>
        <p:nvPicPr>
          <p:cNvPr id="4" name="Picture 2"/>
          <p:cNvPicPr>
            <a:picLocks noChangeAspect="1" noChangeArrowheads="1"/>
          </p:cNvPicPr>
          <p:nvPr/>
        </p:nvPicPr>
        <p:blipFill>
          <a:blip r:embed="rId3" cstate="print"/>
          <a:srcRect/>
          <a:stretch>
            <a:fillRect/>
          </a:stretch>
        </p:blipFill>
        <p:spPr bwMode="auto">
          <a:xfrm>
            <a:off x="15658" y="2224831"/>
            <a:ext cx="4419600" cy="4413023"/>
          </a:xfrm>
          <a:prstGeom prst="rect">
            <a:avLst/>
          </a:prstGeom>
          <a:noFill/>
          <a:ln w="9525">
            <a:noFill/>
            <a:miter lim="800000"/>
            <a:headEnd/>
            <a:tailEnd/>
          </a:ln>
          <a:effectLst/>
        </p:spPr>
      </p:pic>
      <p:cxnSp>
        <p:nvCxnSpPr>
          <p:cNvPr id="5" name="Straight Connector 4"/>
          <p:cNvCxnSpPr/>
          <p:nvPr/>
        </p:nvCxnSpPr>
        <p:spPr>
          <a:xfrm>
            <a:off x="561584" y="4362916"/>
            <a:ext cx="3577402" cy="0"/>
          </a:xfrm>
          <a:prstGeom prst="line">
            <a:avLst/>
          </a:prstGeom>
          <a:ln w="25400">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6" name="Right Brace 5"/>
          <p:cNvSpPr/>
          <p:nvPr/>
        </p:nvSpPr>
        <p:spPr>
          <a:xfrm>
            <a:off x="3520858" y="3842961"/>
            <a:ext cx="152400" cy="457200"/>
          </a:xfrm>
          <a:prstGeom prst="rightBrac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7" name="Straight Connector 6"/>
          <p:cNvCxnSpPr/>
          <p:nvPr/>
        </p:nvCxnSpPr>
        <p:spPr>
          <a:xfrm rot="5400000">
            <a:off x="2835058" y="3825031"/>
            <a:ext cx="1066800"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3292258" y="3139231"/>
            <a:ext cx="152400" cy="152400"/>
          </a:xfrm>
          <a:prstGeom prst="ellipse">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Brace 8"/>
          <p:cNvSpPr/>
          <p:nvPr/>
        </p:nvSpPr>
        <p:spPr>
          <a:xfrm>
            <a:off x="3520858" y="3291631"/>
            <a:ext cx="152400" cy="457200"/>
          </a:xfrm>
          <a:prstGeom prst="rightBrac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5134500" y="6483965"/>
            <a:ext cx="1942519" cy="307777"/>
          </a:xfrm>
          <a:prstGeom prst="rect">
            <a:avLst/>
          </a:prstGeom>
          <a:noFill/>
        </p:spPr>
        <p:txBody>
          <a:bodyPr wrap="none" rtlCol="0">
            <a:spAutoFit/>
          </a:bodyPr>
          <a:lstStyle/>
          <a:p>
            <a:r>
              <a:rPr lang="en-US" sz="1400" b="1" dirty="0" smtClean="0">
                <a:solidFill>
                  <a:schemeClr val="accent6">
                    <a:lumMod val="75000"/>
                  </a:schemeClr>
                </a:solidFill>
              </a:rPr>
              <a:t>Variance of the residual</a:t>
            </a:r>
            <a:endParaRPr lang="en-US" sz="1400" b="1" dirty="0">
              <a:solidFill>
                <a:schemeClr val="accent6">
                  <a:lumMod val="75000"/>
                </a:schemeClr>
              </a:solidFill>
            </a:endParaRPr>
          </a:p>
        </p:txBody>
      </p:sp>
      <p:sp>
        <p:nvSpPr>
          <p:cNvPr id="11" name="TextBox 10"/>
          <p:cNvSpPr txBox="1"/>
          <p:nvPr/>
        </p:nvSpPr>
        <p:spPr>
          <a:xfrm>
            <a:off x="5134500" y="8033365"/>
            <a:ext cx="2193549" cy="307777"/>
          </a:xfrm>
          <a:prstGeom prst="rect">
            <a:avLst/>
          </a:prstGeom>
          <a:noFill/>
        </p:spPr>
        <p:txBody>
          <a:bodyPr wrap="none" rtlCol="0">
            <a:spAutoFit/>
          </a:bodyPr>
          <a:lstStyle/>
          <a:p>
            <a:r>
              <a:rPr lang="en-US" sz="1400" b="1" dirty="0" smtClean="0">
                <a:solidFill>
                  <a:schemeClr val="accent6">
                    <a:lumMod val="75000"/>
                  </a:schemeClr>
                </a:solidFill>
              </a:rPr>
              <a:t>Standard error of the slope</a:t>
            </a:r>
            <a:endParaRPr lang="en-US" sz="1400" b="1" dirty="0">
              <a:solidFill>
                <a:schemeClr val="accent6">
                  <a:lumMod val="75000"/>
                </a:schemeClr>
              </a:solidFill>
            </a:endParaRPr>
          </a:p>
        </p:txBody>
      </p:sp>
      <p:cxnSp>
        <p:nvCxnSpPr>
          <p:cNvPr id="12" name="Straight Arrow Connector 11"/>
          <p:cNvCxnSpPr/>
          <p:nvPr/>
        </p:nvCxnSpPr>
        <p:spPr>
          <a:xfrm>
            <a:off x="5575434" y="3712535"/>
            <a:ext cx="609600" cy="645896"/>
          </a:xfrm>
          <a:prstGeom prst="straightConnector1">
            <a:avLst/>
          </a:prstGeom>
          <a:ln w="1905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134500" y="5140742"/>
            <a:ext cx="2256900" cy="307777"/>
          </a:xfrm>
          <a:prstGeom prst="rect">
            <a:avLst/>
          </a:prstGeom>
          <a:noFill/>
        </p:spPr>
        <p:txBody>
          <a:bodyPr wrap="none" rtlCol="0">
            <a:spAutoFit/>
          </a:bodyPr>
          <a:lstStyle/>
          <a:p>
            <a:r>
              <a:rPr lang="en-US" sz="1400" b="1" dirty="0" smtClean="0">
                <a:solidFill>
                  <a:schemeClr val="accent6">
                    <a:lumMod val="75000"/>
                  </a:schemeClr>
                </a:solidFill>
              </a:rPr>
              <a:t>Sum of Squared Error Terms</a:t>
            </a:r>
            <a:endParaRPr lang="en-US" sz="1400" b="1" dirty="0">
              <a:solidFill>
                <a:schemeClr val="accent6">
                  <a:lumMod val="75000"/>
                </a:schemeClr>
              </a:solidFill>
            </a:endParaRPr>
          </a:p>
        </p:txBody>
      </p:sp>
      <p:graphicFrame>
        <p:nvGraphicFramePr>
          <p:cNvPr id="14" name="Object 11"/>
          <p:cNvGraphicFramePr>
            <a:graphicFrameLocks noChangeAspect="1"/>
          </p:cNvGraphicFramePr>
          <p:nvPr>
            <p:extLst>
              <p:ext uri="{D42A27DB-BD31-4B8C-83A1-F6EECF244321}">
                <p14:modId xmlns:p14="http://schemas.microsoft.com/office/powerpoint/2010/main" val="3491820047"/>
              </p:ext>
            </p:extLst>
          </p:nvPr>
        </p:nvGraphicFramePr>
        <p:xfrm>
          <a:off x="5290413" y="7342605"/>
          <a:ext cx="1770062" cy="720725"/>
        </p:xfrm>
        <a:graphic>
          <a:graphicData uri="http://schemas.openxmlformats.org/presentationml/2006/ole">
            <mc:AlternateContent xmlns:mc="http://schemas.openxmlformats.org/markup-compatibility/2006">
              <mc:Choice xmlns:v="urn:schemas-microsoft-com:vml" Requires="v">
                <p:oleObj spid="_x0000_s2128" name="Equation" r:id="rId4" imgW="1282700" imgH="520700" progId="Equation.3">
                  <p:embed/>
                </p:oleObj>
              </mc:Choice>
              <mc:Fallback>
                <p:oleObj name="Equation" r:id="rId4" imgW="1282700" imgH="5207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90413" y="7342605"/>
                        <a:ext cx="1770062" cy="720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5" name="Object 12"/>
          <p:cNvGraphicFramePr>
            <a:graphicFrameLocks noChangeAspect="1"/>
          </p:cNvGraphicFramePr>
          <p:nvPr>
            <p:extLst>
              <p:ext uri="{D42A27DB-BD31-4B8C-83A1-F6EECF244321}">
                <p14:modId xmlns:p14="http://schemas.microsoft.com/office/powerpoint/2010/main" val="4235658492"/>
              </p:ext>
            </p:extLst>
          </p:nvPr>
        </p:nvGraphicFramePr>
        <p:xfrm>
          <a:off x="5647600" y="5978942"/>
          <a:ext cx="946150" cy="544512"/>
        </p:xfrm>
        <a:graphic>
          <a:graphicData uri="http://schemas.openxmlformats.org/presentationml/2006/ole">
            <mc:AlternateContent xmlns:mc="http://schemas.openxmlformats.org/markup-compatibility/2006">
              <mc:Choice xmlns:v="urn:schemas-microsoft-com:vml" Requires="v">
                <p:oleObj spid="_x0000_s2129" name="Equation" r:id="rId6" imgW="685800" imgH="393700" progId="Equation.3">
                  <p:embed/>
                </p:oleObj>
              </mc:Choice>
              <mc:Fallback>
                <p:oleObj name="Equation" r:id="rId6" imgW="685800" imgH="3937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647600" y="5978942"/>
                        <a:ext cx="946150" cy="5445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 name="Object 13"/>
          <p:cNvGraphicFramePr>
            <a:graphicFrameLocks noChangeAspect="1"/>
          </p:cNvGraphicFramePr>
          <p:nvPr>
            <p:extLst>
              <p:ext uri="{D42A27DB-BD31-4B8C-83A1-F6EECF244321}">
                <p14:modId xmlns:p14="http://schemas.microsoft.com/office/powerpoint/2010/main" val="2342968931"/>
              </p:ext>
            </p:extLst>
          </p:nvPr>
        </p:nvGraphicFramePr>
        <p:xfrm>
          <a:off x="5723800" y="4683542"/>
          <a:ext cx="1068388" cy="350837"/>
        </p:xfrm>
        <a:graphic>
          <a:graphicData uri="http://schemas.openxmlformats.org/presentationml/2006/ole">
            <mc:AlternateContent xmlns:mc="http://schemas.openxmlformats.org/markup-compatibility/2006">
              <mc:Choice xmlns:v="urn:schemas-microsoft-com:vml" Requires="v">
                <p:oleObj spid="_x0000_s2130" name="Equation" r:id="rId8" imgW="774364" imgH="253890" progId="Equation.3">
                  <p:embed/>
                </p:oleObj>
              </mc:Choice>
              <mc:Fallback>
                <p:oleObj name="Equation" r:id="rId8" imgW="774364" imgH="25389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723800" y="4683542"/>
                        <a:ext cx="1068388" cy="3508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mc:AlternateContent xmlns:mc="http://schemas.openxmlformats.org/markup-compatibility/2006" xmlns:a14="http://schemas.microsoft.com/office/drawing/2010/main">
        <mc:Choice Requires="a14">
          <p:sp>
            <p:nvSpPr>
              <p:cNvPr id="17" name="TextBox 16"/>
              <p:cNvSpPr txBox="1"/>
              <p:nvPr/>
            </p:nvSpPr>
            <p:spPr>
              <a:xfrm>
                <a:off x="4226668" y="3331846"/>
                <a:ext cx="1365758" cy="37677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solidFill>
                                <a:schemeClr val="tx1">
                                  <a:lumMod val="50000"/>
                                  <a:lumOff val="50000"/>
                                </a:schemeClr>
                              </a:solidFill>
                              <a:latin typeface="Cambria Math"/>
                            </a:rPr>
                          </m:ctrlPr>
                        </m:sSubPr>
                        <m:e>
                          <m:r>
                            <a:rPr lang="en-US" b="0" i="1" smtClean="0">
                              <a:solidFill>
                                <a:schemeClr val="tx1">
                                  <a:lumMod val="50000"/>
                                  <a:lumOff val="50000"/>
                                </a:schemeClr>
                              </a:solidFill>
                              <a:latin typeface="Cambria Math"/>
                            </a:rPr>
                            <m:t>𝑌</m:t>
                          </m:r>
                        </m:e>
                        <m:sub>
                          <m:r>
                            <a:rPr lang="en-US" b="0" i="1" smtClean="0">
                              <a:solidFill>
                                <a:schemeClr val="tx1">
                                  <a:lumMod val="50000"/>
                                  <a:lumOff val="50000"/>
                                </a:schemeClr>
                              </a:solidFill>
                              <a:latin typeface="Cambria Math"/>
                            </a:rPr>
                            <m:t>𝑖</m:t>
                          </m:r>
                        </m:sub>
                      </m:sSub>
                      <m:r>
                        <a:rPr lang="en-US" b="0" i="1" smtClean="0">
                          <a:solidFill>
                            <a:schemeClr val="tx1">
                              <a:lumMod val="50000"/>
                              <a:lumOff val="50000"/>
                            </a:schemeClr>
                          </a:solidFill>
                          <a:latin typeface="Cambria Math"/>
                        </a:rPr>
                        <m:t>−</m:t>
                      </m:r>
                      <m:sSub>
                        <m:sSubPr>
                          <m:ctrlPr>
                            <a:rPr lang="en-US" b="0" i="1" smtClean="0">
                              <a:solidFill>
                                <a:schemeClr val="tx1">
                                  <a:lumMod val="50000"/>
                                  <a:lumOff val="50000"/>
                                </a:schemeClr>
                              </a:solidFill>
                              <a:latin typeface="Cambria Math"/>
                            </a:rPr>
                          </m:ctrlPr>
                        </m:sSubPr>
                        <m:e>
                          <m:acc>
                            <m:accPr>
                              <m:chr m:val="̂"/>
                              <m:ctrlPr>
                                <a:rPr lang="en-US" b="0" i="1" smtClean="0">
                                  <a:solidFill>
                                    <a:schemeClr val="tx1">
                                      <a:lumMod val="50000"/>
                                      <a:lumOff val="50000"/>
                                    </a:schemeClr>
                                  </a:solidFill>
                                  <a:latin typeface="Cambria Math"/>
                                </a:rPr>
                              </m:ctrlPr>
                            </m:accPr>
                            <m:e>
                              <m:r>
                                <a:rPr lang="en-US" b="0" i="1" smtClean="0">
                                  <a:solidFill>
                                    <a:schemeClr val="tx1">
                                      <a:lumMod val="50000"/>
                                      <a:lumOff val="50000"/>
                                    </a:schemeClr>
                                  </a:solidFill>
                                  <a:latin typeface="Cambria Math"/>
                                </a:rPr>
                                <m:t>𝑌</m:t>
                              </m:r>
                            </m:e>
                          </m:acc>
                        </m:e>
                        <m:sub>
                          <m:r>
                            <a:rPr lang="en-US" b="0" i="1" smtClean="0">
                              <a:solidFill>
                                <a:schemeClr val="tx1">
                                  <a:lumMod val="50000"/>
                                  <a:lumOff val="50000"/>
                                </a:schemeClr>
                              </a:solidFill>
                              <a:latin typeface="Cambria Math"/>
                            </a:rPr>
                            <m:t>𝑖</m:t>
                          </m:r>
                        </m:sub>
                      </m:sSub>
                      <m:r>
                        <a:rPr lang="en-US" i="1" smtClean="0">
                          <a:solidFill>
                            <a:schemeClr val="tx1">
                              <a:lumMod val="50000"/>
                              <a:lumOff val="50000"/>
                            </a:schemeClr>
                          </a:solidFill>
                          <a:latin typeface="Cambria Math"/>
                        </a:rPr>
                        <m:t>=</m:t>
                      </m:r>
                      <m:sSub>
                        <m:sSubPr>
                          <m:ctrlPr>
                            <a:rPr lang="en-US" b="1" i="1" smtClean="0">
                              <a:solidFill>
                                <a:schemeClr val="accent6">
                                  <a:lumMod val="75000"/>
                                </a:schemeClr>
                              </a:solidFill>
                              <a:latin typeface="Cambria Math"/>
                            </a:rPr>
                          </m:ctrlPr>
                        </m:sSubPr>
                        <m:e>
                          <m:r>
                            <a:rPr lang="en-US" b="1" i="1" smtClean="0">
                              <a:solidFill>
                                <a:schemeClr val="accent6">
                                  <a:lumMod val="75000"/>
                                </a:schemeClr>
                              </a:solidFill>
                              <a:latin typeface="Cambria Math"/>
                            </a:rPr>
                            <m:t>𝒆</m:t>
                          </m:r>
                        </m:e>
                        <m:sub>
                          <m:r>
                            <a:rPr lang="en-US" b="1" i="1" smtClean="0">
                              <a:solidFill>
                                <a:schemeClr val="accent6">
                                  <a:lumMod val="75000"/>
                                </a:schemeClr>
                              </a:solidFill>
                              <a:latin typeface="Cambria Math"/>
                            </a:rPr>
                            <m:t>𝒊</m:t>
                          </m:r>
                        </m:sub>
                      </m:sSub>
                    </m:oMath>
                  </m:oMathPara>
                </a14:m>
                <a:endParaRPr lang="en-US" b="1" dirty="0">
                  <a:solidFill>
                    <a:schemeClr val="tx1">
                      <a:lumMod val="50000"/>
                      <a:lumOff val="50000"/>
                    </a:schemeClr>
                  </a:solidFill>
                </a:endParaRPr>
              </a:p>
            </p:txBody>
          </p:sp>
        </mc:Choice>
        <mc:Fallback xmlns="">
          <p:sp>
            <p:nvSpPr>
              <p:cNvPr id="17" name="TextBox 16"/>
              <p:cNvSpPr txBox="1">
                <a:spLocks noRot="1" noChangeAspect="1" noMove="1" noResize="1" noEditPoints="1" noAdjustHandles="1" noChangeArrowheads="1" noChangeShapeType="1" noTextEdit="1"/>
              </p:cNvSpPr>
              <p:nvPr/>
            </p:nvSpPr>
            <p:spPr>
              <a:xfrm>
                <a:off x="4226668" y="3331846"/>
                <a:ext cx="1365758" cy="376770"/>
              </a:xfrm>
              <a:prstGeom prst="rect">
                <a:avLst/>
              </a:prstGeom>
              <a:blipFill rotWithShape="1">
                <a:blip r:embed="rId10"/>
                <a:stretch>
                  <a:fillRect t="-1639" b="-327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 name="TextBox 17"/>
              <p:cNvSpPr txBox="1"/>
              <p:nvPr/>
            </p:nvSpPr>
            <p:spPr>
              <a:xfrm>
                <a:off x="4254852" y="3920426"/>
                <a:ext cx="83458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solidFill>
                                <a:schemeClr val="tx1">
                                  <a:lumMod val="50000"/>
                                  <a:lumOff val="50000"/>
                                </a:schemeClr>
                              </a:solidFill>
                              <a:latin typeface="Cambria Math"/>
                            </a:rPr>
                          </m:ctrlPr>
                        </m:sSubPr>
                        <m:e>
                          <m:r>
                            <a:rPr lang="en-US" b="0" i="1" smtClean="0">
                              <a:solidFill>
                                <a:schemeClr val="tx1">
                                  <a:lumMod val="50000"/>
                                  <a:lumOff val="50000"/>
                                </a:schemeClr>
                              </a:solidFill>
                              <a:latin typeface="Cambria Math"/>
                            </a:rPr>
                            <m:t>𝑌</m:t>
                          </m:r>
                        </m:e>
                        <m:sub>
                          <m:r>
                            <a:rPr lang="en-US" b="0" i="1" smtClean="0">
                              <a:solidFill>
                                <a:schemeClr val="tx1">
                                  <a:lumMod val="50000"/>
                                  <a:lumOff val="50000"/>
                                </a:schemeClr>
                              </a:solidFill>
                              <a:latin typeface="Cambria Math"/>
                            </a:rPr>
                            <m:t>𝑖</m:t>
                          </m:r>
                        </m:sub>
                      </m:sSub>
                      <m:r>
                        <a:rPr lang="en-US" b="0" i="1" smtClean="0">
                          <a:solidFill>
                            <a:schemeClr val="tx1">
                              <a:lumMod val="50000"/>
                              <a:lumOff val="50000"/>
                            </a:schemeClr>
                          </a:solidFill>
                          <a:latin typeface="Cambria Math"/>
                        </a:rPr>
                        <m:t>−</m:t>
                      </m:r>
                      <m:acc>
                        <m:accPr>
                          <m:chr m:val="̅"/>
                          <m:ctrlPr>
                            <a:rPr lang="en-US" b="0" i="1" smtClean="0">
                              <a:solidFill>
                                <a:schemeClr val="tx1">
                                  <a:lumMod val="50000"/>
                                  <a:lumOff val="50000"/>
                                </a:schemeClr>
                              </a:solidFill>
                              <a:latin typeface="Cambria Math"/>
                            </a:rPr>
                          </m:ctrlPr>
                        </m:accPr>
                        <m:e>
                          <m:r>
                            <a:rPr lang="en-US" b="0" i="1" smtClean="0">
                              <a:solidFill>
                                <a:schemeClr val="tx1">
                                  <a:lumMod val="50000"/>
                                  <a:lumOff val="50000"/>
                                </a:schemeClr>
                              </a:solidFill>
                              <a:latin typeface="Cambria Math"/>
                            </a:rPr>
                            <m:t>𝑌</m:t>
                          </m:r>
                        </m:e>
                      </m:acc>
                    </m:oMath>
                  </m:oMathPara>
                </a14:m>
                <a:endParaRPr lang="en-US" dirty="0">
                  <a:solidFill>
                    <a:schemeClr val="tx1">
                      <a:lumMod val="50000"/>
                      <a:lumOff val="50000"/>
                    </a:schemeClr>
                  </a:solidFill>
                </a:endParaRPr>
              </a:p>
            </p:txBody>
          </p:sp>
        </mc:Choice>
        <mc:Fallback xmlns="">
          <p:sp>
            <p:nvSpPr>
              <p:cNvPr id="18" name="TextBox 17"/>
              <p:cNvSpPr txBox="1">
                <a:spLocks noRot="1" noChangeAspect="1" noMove="1" noResize="1" noEditPoints="1" noAdjustHandles="1" noChangeArrowheads="1" noChangeShapeType="1" noTextEdit="1"/>
              </p:cNvSpPr>
              <p:nvPr/>
            </p:nvSpPr>
            <p:spPr>
              <a:xfrm>
                <a:off x="4254852" y="3920426"/>
                <a:ext cx="834587" cy="369332"/>
              </a:xfrm>
              <a:prstGeom prst="rect">
                <a:avLst/>
              </a:prstGeom>
              <a:blipFill rotWithShape="1">
                <a:blip r:embed="rId11"/>
                <a:stretch>
                  <a:fillRect r="-2408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TextBox 18"/>
              <p:cNvSpPr txBox="1"/>
              <p:nvPr/>
            </p:nvSpPr>
            <p:spPr>
              <a:xfrm>
                <a:off x="715126" y="4057072"/>
                <a:ext cx="38266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n-US" i="1" smtClean="0">
                              <a:solidFill>
                                <a:schemeClr val="bg1">
                                  <a:lumMod val="50000"/>
                                </a:schemeClr>
                              </a:solidFill>
                              <a:latin typeface="Cambria Math"/>
                            </a:rPr>
                          </m:ctrlPr>
                        </m:accPr>
                        <m:e>
                          <m:r>
                            <m:rPr>
                              <m:sty m:val="p"/>
                            </m:rPr>
                            <a:rPr lang="en-US" b="0" i="0" smtClean="0">
                              <a:solidFill>
                                <a:schemeClr val="bg1">
                                  <a:lumMod val="50000"/>
                                </a:schemeClr>
                              </a:solidFill>
                              <a:latin typeface="Cambria Math"/>
                            </a:rPr>
                            <m:t>Y</m:t>
                          </m:r>
                        </m:e>
                      </m:acc>
                    </m:oMath>
                  </m:oMathPara>
                </a14:m>
                <a:endParaRPr lang="en-US" dirty="0">
                  <a:solidFill>
                    <a:schemeClr val="bg1">
                      <a:lumMod val="50000"/>
                    </a:schemeClr>
                  </a:solidFill>
                </a:endParaRPr>
              </a:p>
            </p:txBody>
          </p:sp>
        </mc:Choice>
        <mc:Fallback xmlns="">
          <p:sp>
            <p:nvSpPr>
              <p:cNvPr id="19" name="TextBox 18"/>
              <p:cNvSpPr txBox="1">
                <a:spLocks noRot="1" noChangeAspect="1" noMove="1" noResize="1" noEditPoints="1" noAdjustHandles="1" noChangeArrowheads="1" noChangeShapeType="1" noTextEdit="1"/>
              </p:cNvSpPr>
              <p:nvPr/>
            </p:nvSpPr>
            <p:spPr>
              <a:xfrm>
                <a:off x="715126" y="4057072"/>
                <a:ext cx="382669" cy="369332"/>
              </a:xfrm>
              <a:prstGeom prst="rect">
                <a:avLst/>
              </a:prstGeom>
              <a:blipFill rotWithShape="1">
                <a:blip r:embed="rId12"/>
                <a:stretch>
                  <a:fillRect/>
                </a:stretch>
              </a:blipFill>
            </p:spPr>
            <p:txBody>
              <a:bodyPr/>
              <a:lstStyle/>
              <a:p>
                <a:r>
                  <a:rPr lang="en-US">
                    <a:noFill/>
                  </a:rPr>
                  <a:t> </a:t>
                </a:r>
              </a:p>
            </p:txBody>
          </p:sp>
        </mc:Fallback>
      </mc:AlternateContent>
      <p:sp>
        <p:nvSpPr>
          <p:cNvPr id="20" name="TextBox 19"/>
          <p:cNvSpPr txBox="1"/>
          <p:nvPr/>
        </p:nvSpPr>
        <p:spPr>
          <a:xfrm>
            <a:off x="2095500" y="152400"/>
            <a:ext cx="4629472" cy="461665"/>
          </a:xfrm>
          <a:prstGeom prst="rect">
            <a:avLst/>
          </a:prstGeom>
          <a:noFill/>
        </p:spPr>
        <p:txBody>
          <a:bodyPr wrap="none" rtlCol="0">
            <a:spAutoFit/>
          </a:bodyPr>
          <a:lstStyle/>
          <a:p>
            <a:r>
              <a:rPr lang="en-US" sz="2400" cap="small" dirty="0" smtClean="0">
                <a:solidFill>
                  <a:schemeClr val="bg1">
                    <a:lumMod val="65000"/>
                  </a:schemeClr>
                </a:solidFill>
                <a:latin typeface="Arial" panose="020B0604020202020204" pitchFamily="34" charset="0"/>
                <a:cs typeface="Arial" panose="020B0604020202020204" pitchFamily="34" charset="0"/>
              </a:rPr>
              <a:t>Partitioning The Variance of Y</a:t>
            </a:r>
            <a:endParaRPr lang="en-US" sz="2400" cap="small" dirty="0">
              <a:solidFill>
                <a:schemeClr val="bg1">
                  <a:lumMod val="65000"/>
                </a:schemeClr>
              </a:solidFill>
              <a:latin typeface="Arial" panose="020B0604020202020204" pitchFamily="34" charset="0"/>
              <a:cs typeface="Arial" panose="020B0604020202020204" pitchFamily="34" charset="0"/>
            </a:endParaRPr>
          </a:p>
        </p:txBody>
      </p:sp>
      <p:sp>
        <p:nvSpPr>
          <p:cNvPr id="21" name="TextBox 20"/>
          <p:cNvSpPr txBox="1"/>
          <p:nvPr/>
        </p:nvSpPr>
        <p:spPr>
          <a:xfrm>
            <a:off x="561584" y="6944142"/>
            <a:ext cx="4111603" cy="2123658"/>
          </a:xfrm>
          <a:prstGeom prst="rect">
            <a:avLst/>
          </a:prstGeom>
          <a:noFill/>
        </p:spPr>
        <p:txBody>
          <a:bodyPr wrap="square" rtlCol="0">
            <a:spAutoFit/>
          </a:bodyPr>
          <a:lstStyle/>
          <a:p>
            <a:pPr algn="just"/>
            <a:r>
              <a:rPr lang="en-US" sz="1200" dirty="0" smtClean="0">
                <a:solidFill>
                  <a:schemeClr val="bg1">
                    <a:lumMod val="50000"/>
                  </a:schemeClr>
                </a:solidFill>
                <a:cs typeface="Times New Roman" panose="02020603050405020304" pitchFamily="18" charset="0"/>
              </a:rPr>
              <a:t>The standard error of the slope is one of the most important concepts in regression because it determines the size of the confidence interval and thus the statistical significance of our study. We want standard errors to be as small as possible. We see here that the size of the standard error will be directly related to the amount of unexplained variance we have in our model, the residual </a:t>
            </a:r>
            <a:r>
              <a:rPr lang="en-US" sz="1200" i="1" dirty="0" smtClean="0">
                <a:solidFill>
                  <a:schemeClr val="bg1">
                    <a:lumMod val="50000"/>
                  </a:schemeClr>
                </a:solidFill>
                <a:cs typeface="Times New Roman" panose="02020603050405020304" pitchFamily="18" charset="0"/>
              </a:rPr>
              <a:t>e</a:t>
            </a:r>
            <a:r>
              <a:rPr lang="en-US" sz="1200" dirty="0" smtClean="0">
                <a:solidFill>
                  <a:schemeClr val="bg1">
                    <a:lumMod val="50000"/>
                  </a:schemeClr>
                </a:solidFill>
                <a:cs typeface="Times New Roman" panose="02020603050405020304" pitchFamily="18" charset="0"/>
              </a:rPr>
              <a:t>. The important thing to note is the unexplained portion shows up in the denominator of the standard error. As a result, the size of the standard error will be proportional to the amount of unexplained variance (plus a couple of other considerations to be covered later).</a:t>
            </a:r>
            <a:endParaRPr lang="en-US" sz="1200" dirty="0">
              <a:solidFill>
                <a:schemeClr val="bg1">
                  <a:lumMod val="50000"/>
                </a:schemeClr>
              </a:solidFill>
              <a:cs typeface="Times New Roman" panose="02020603050405020304" pitchFamily="18" charset="0"/>
            </a:endParaRPr>
          </a:p>
        </p:txBody>
      </p:sp>
      <p:cxnSp>
        <p:nvCxnSpPr>
          <p:cNvPr id="22" name="Straight Connector 21"/>
          <p:cNvCxnSpPr/>
          <p:nvPr/>
        </p:nvCxnSpPr>
        <p:spPr>
          <a:xfrm flipV="1">
            <a:off x="561584" y="3516682"/>
            <a:ext cx="3577402" cy="1711742"/>
          </a:xfrm>
          <a:prstGeom prst="line">
            <a:avLst/>
          </a:prstGeom>
          <a:ln w="254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2845222" y="2923157"/>
            <a:ext cx="514885" cy="246221"/>
          </a:xfrm>
          <a:prstGeom prst="rect">
            <a:avLst/>
          </a:prstGeom>
          <a:noFill/>
        </p:spPr>
        <p:txBody>
          <a:bodyPr wrap="none" rtlCol="0">
            <a:spAutoFit/>
          </a:bodyPr>
          <a:lstStyle/>
          <a:p>
            <a:r>
              <a:rPr lang="en-US" sz="1000" dirty="0" smtClean="0">
                <a:solidFill>
                  <a:schemeClr val="bg1">
                    <a:lumMod val="50000"/>
                  </a:schemeClr>
                </a:solidFill>
              </a:rPr>
              <a:t>Point </a:t>
            </a:r>
            <a:r>
              <a:rPr lang="en-US" sz="1000" i="1" dirty="0" err="1" smtClean="0">
                <a:solidFill>
                  <a:schemeClr val="bg1">
                    <a:lumMod val="50000"/>
                  </a:schemeClr>
                </a:solidFill>
              </a:rPr>
              <a:t>i</a:t>
            </a:r>
            <a:endParaRPr lang="en-US" sz="1000" i="1" dirty="0">
              <a:solidFill>
                <a:schemeClr val="bg1">
                  <a:lumMod val="50000"/>
                </a:schemeClr>
              </a:solidFill>
            </a:endParaRPr>
          </a:p>
        </p:txBody>
      </p:sp>
    </p:spTree>
    <p:extLst>
      <p:ext uri="{BB962C8B-B14F-4D97-AF65-F5344CB8AC3E}">
        <p14:creationId xmlns:p14="http://schemas.microsoft.com/office/powerpoint/2010/main" val="40607630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83504" y="5867840"/>
            <a:ext cx="6629400" cy="1600200"/>
          </a:xfrm>
          <a:prstGeom prst="rect">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8A2A4A19-B384-42F8-8C0D-94C30AAB39F2}" type="slidenum">
              <a:rPr lang="en-US" smtClean="0"/>
              <a:pPr/>
              <a:t>11</a:t>
            </a:fld>
            <a:endParaRPr lang="en-US"/>
          </a:p>
        </p:txBody>
      </p:sp>
      <p:sp>
        <p:nvSpPr>
          <p:cNvPr id="3" name="TextBox 2"/>
          <p:cNvSpPr txBox="1"/>
          <p:nvPr/>
        </p:nvSpPr>
        <p:spPr>
          <a:xfrm>
            <a:off x="2095500" y="152400"/>
            <a:ext cx="4629472" cy="461665"/>
          </a:xfrm>
          <a:prstGeom prst="rect">
            <a:avLst/>
          </a:prstGeom>
          <a:noFill/>
        </p:spPr>
        <p:txBody>
          <a:bodyPr wrap="none" rtlCol="0">
            <a:spAutoFit/>
          </a:bodyPr>
          <a:lstStyle/>
          <a:p>
            <a:r>
              <a:rPr lang="en-US" sz="2400" cap="small" dirty="0" smtClean="0">
                <a:solidFill>
                  <a:schemeClr val="bg1">
                    <a:lumMod val="65000"/>
                  </a:schemeClr>
                </a:solidFill>
                <a:latin typeface="Arial" panose="020B0604020202020204" pitchFamily="34" charset="0"/>
                <a:cs typeface="Arial" panose="020B0604020202020204" pitchFamily="34" charset="0"/>
              </a:rPr>
              <a:t>Partitioning The Variance of Y</a:t>
            </a:r>
            <a:endParaRPr lang="en-US" sz="2400" cap="small" dirty="0">
              <a:solidFill>
                <a:schemeClr val="bg1">
                  <a:lumMod val="65000"/>
                </a:schemeClr>
              </a:solidFill>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5" name="TextBox 4"/>
              <p:cNvSpPr txBox="1"/>
              <p:nvPr/>
            </p:nvSpPr>
            <p:spPr>
              <a:xfrm>
                <a:off x="878405" y="6255543"/>
                <a:ext cx="5886772" cy="679097"/>
              </a:xfrm>
              <a:prstGeom prst="rect">
                <a:avLst/>
              </a:prstGeom>
              <a:noFill/>
            </p:spPr>
            <p:txBody>
              <a:bodyPr wrap="square" rtlCol="0">
                <a:spAutoFit/>
              </a:bodyPr>
              <a:lstStyle/>
              <a:p>
                <a:r>
                  <a:rPr lang="en-US" b="1" dirty="0" smtClean="0">
                    <a:solidFill>
                      <a:schemeClr val="accent6">
                        <a:lumMod val="75000"/>
                      </a:schemeClr>
                    </a:solidFill>
                  </a:rPr>
                  <a:t>Standard Error of the Slope </a:t>
                </a:r>
                <a14:m>
                  <m:oMath xmlns:m="http://schemas.openxmlformats.org/officeDocument/2006/math">
                    <m:r>
                      <a:rPr lang="en-US" sz="2400" i="1" smtClean="0">
                        <a:latin typeface="Cambria Math"/>
                        <a:ea typeface="Cambria Math"/>
                      </a:rPr>
                      <m:t>≈</m:t>
                    </m:r>
                    <m:f>
                      <m:fPr>
                        <m:ctrlPr>
                          <a:rPr lang="en-US" sz="2400" i="1" smtClean="0">
                            <a:solidFill>
                              <a:schemeClr val="tx1">
                                <a:lumMod val="50000"/>
                                <a:lumOff val="50000"/>
                              </a:schemeClr>
                            </a:solidFill>
                            <a:latin typeface="Cambria Math"/>
                          </a:rPr>
                        </m:ctrlPr>
                      </m:fPr>
                      <m:num>
                        <m:r>
                          <m:rPr>
                            <m:sty m:val="p"/>
                          </m:rPr>
                          <a:rPr lang="en-US" sz="2400" b="0" i="0" smtClean="0">
                            <a:solidFill>
                              <a:schemeClr val="tx1">
                                <a:lumMod val="50000"/>
                                <a:lumOff val="50000"/>
                              </a:schemeClr>
                            </a:solidFill>
                            <a:latin typeface="Cambria Math"/>
                          </a:rPr>
                          <m:t>residual</m:t>
                        </m:r>
                      </m:num>
                      <m:den>
                        <m:r>
                          <m:rPr>
                            <m:sty m:val="p"/>
                          </m:rPr>
                          <a:rPr lang="en-US" sz="2400" b="0" i="0" smtClean="0">
                            <a:solidFill>
                              <a:schemeClr val="tx1">
                                <a:lumMod val="50000"/>
                                <a:lumOff val="50000"/>
                              </a:schemeClr>
                            </a:solidFill>
                            <a:latin typeface="Cambria Math"/>
                          </a:rPr>
                          <m:t>sample</m:t>
                        </m:r>
                        <m:r>
                          <a:rPr lang="en-US" sz="2400" b="0" i="0" smtClean="0">
                            <a:solidFill>
                              <a:schemeClr val="tx1">
                                <a:lumMod val="50000"/>
                                <a:lumOff val="50000"/>
                              </a:schemeClr>
                            </a:solidFill>
                            <a:latin typeface="Cambria Math"/>
                          </a:rPr>
                          <m:t> </m:t>
                        </m:r>
                        <m:r>
                          <m:rPr>
                            <m:sty m:val="p"/>
                          </m:rPr>
                          <a:rPr lang="en-US" sz="2400" b="0" i="0" smtClean="0">
                            <a:solidFill>
                              <a:schemeClr val="tx1">
                                <a:lumMod val="50000"/>
                                <a:lumOff val="50000"/>
                              </a:schemeClr>
                            </a:solidFill>
                            <a:latin typeface="Cambria Math"/>
                          </a:rPr>
                          <m:t>size</m:t>
                        </m:r>
                        <m:r>
                          <a:rPr lang="en-US" sz="2400" b="0" i="0" smtClean="0">
                            <a:solidFill>
                              <a:schemeClr val="tx1">
                                <a:lumMod val="50000"/>
                                <a:lumOff val="50000"/>
                              </a:schemeClr>
                            </a:solidFill>
                            <a:latin typeface="Cambria Math"/>
                          </a:rPr>
                          <m:t> ∙ </m:t>
                        </m:r>
                        <m:r>
                          <m:rPr>
                            <m:sty m:val="p"/>
                          </m:rPr>
                          <a:rPr lang="en-US" sz="2400" b="0" i="0" smtClean="0">
                            <a:solidFill>
                              <a:schemeClr val="tx1">
                                <a:lumMod val="50000"/>
                                <a:lumOff val="50000"/>
                              </a:schemeClr>
                            </a:solidFill>
                            <a:latin typeface="Cambria Math"/>
                            <a:ea typeface="Cambria Math"/>
                          </a:rPr>
                          <m:t>variance</m:t>
                        </m:r>
                        <m:r>
                          <a:rPr lang="en-US" sz="2400" b="0" i="0" smtClean="0">
                            <a:solidFill>
                              <a:schemeClr val="tx1">
                                <a:lumMod val="50000"/>
                                <a:lumOff val="50000"/>
                              </a:schemeClr>
                            </a:solidFill>
                            <a:latin typeface="Cambria Math"/>
                            <a:ea typeface="Cambria Math"/>
                          </a:rPr>
                          <m:t> </m:t>
                        </m:r>
                        <m:r>
                          <m:rPr>
                            <m:sty m:val="p"/>
                          </m:rPr>
                          <a:rPr lang="en-US" sz="2400" b="0" i="0" smtClean="0">
                            <a:solidFill>
                              <a:schemeClr val="tx1">
                                <a:lumMod val="50000"/>
                                <a:lumOff val="50000"/>
                              </a:schemeClr>
                            </a:solidFill>
                            <a:latin typeface="Cambria Math"/>
                            <a:ea typeface="Cambria Math"/>
                          </a:rPr>
                          <m:t>X</m:t>
                        </m:r>
                      </m:den>
                    </m:f>
                  </m:oMath>
                </a14:m>
                <a:endParaRPr lang="en-US" dirty="0"/>
              </a:p>
            </p:txBody>
          </p:sp>
        </mc:Choice>
        <mc:Fallback xmlns="">
          <p:sp>
            <p:nvSpPr>
              <p:cNvPr id="5" name="TextBox 4"/>
              <p:cNvSpPr txBox="1">
                <a:spLocks noRot="1" noChangeAspect="1" noMove="1" noResize="1" noEditPoints="1" noAdjustHandles="1" noChangeArrowheads="1" noChangeShapeType="1" noTextEdit="1"/>
              </p:cNvSpPr>
              <p:nvPr/>
            </p:nvSpPr>
            <p:spPr>
              <a:xfrm>
                <a:off x="878405" y="6255543"/>
                <a:ext cx="5886772" cy="679097"/>
              </a:xfrm>
              <a:prstGeom prst="rect">
                <a:avLst/>
              </a:prstGeom>
              <a:blipFill rotWithShape="1">
                <a:blip r:embed="rId3"/>
                <a:stretch>
                  <a:fillRect l="-828"/>
                </a:stretch>
              </a:blipFill>
            </p:spPr>
            <p:txBody>
              <a:bodyPr/>
              <a:lstStyle/>
              <a:p>
                <a:r>
                  <a:rPr lang="en-US">
                    <a:noFill/>
                  </a:rPr>
                  <a:t> </a:t>
                </a:r>
              </a:p>
            </p:txBody>
          </p:sp>
        </mc:Fallback>
      </mc:AlternateContent>
      <p:sp>
        <p:nvSpPr>
          <p:cNvPr id="7" name="TextBox 6"/>
          <p:cNvSpPr txBox="1"/>
          <p:nvPr/>
        </p:nvSpPr>
        <p:spPr>
          <a:xfrm>
            <a:off x="1056901" y="3812977"/>
            <a:ext cx="5496299" cy="1200329"/>
          </a:xfrm>
          <a:prstGeom prst="rect">
            <a:avLst/>
          </a:prstGeom>
          <a:noFill/>
        </p:spPr>
        <p:txBody>
          <a:bodyPr wrap="square" rtlCol="0">
            <a:spAutoFit/>
          </a:bodyPr>
          <a:lstStyle/>
          <a:p>
            <a:pPr algn="just"/>
            <a:r>
              <a:rPr lang="en-US" sz="1200" dirty="0" smtClean="0">
                <a:solidFill>
                  <a:schemeClr val="bg1">
                    <a:lumMod val="50000"/>
                  </a:schemeClr>
                </a:solidFill>
                <a:latin typeface="Times New Roman" panose="02020603050405020304" pitchFamily="18" charset="0"/>
                <a:cs typeface="Times New Roman" panose="02020603050405020304" pitchFamily="18" charset="0"/>
              </a:rPr>
              <a:t>Don’t get too caught up with the math. The formula for the standard error of a regression coefficient is actually quite simple when you break it down. There are three moving parts – three things that can affect the size of the standard error. The portion of unexplained variance of the dependent variable (the residual), the sample size of the regression, and the amount of variance in the variable X associated with the regression slope.</a:t>
            </a:r>
            <a:endParaRPr lang="en-US" sz="1200" dirty="0">
              <a:solidFill>
                <a:schemeClr val="bg1">
                  <a:lumMod val="50000"/>
                </a:schemeClr>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1056901" y="3505200"/>
            <a:ext cx="2193549" cy="307777"/>
          </a:xfrm>
          <a:prstGeom prst="rect">
            <a:avLst/>
          </a:prstGeom>
          <a:noFill/>
        </p:spPr>
        <p:txBody>
          <a:bodyPr wrap="none" rtlCol="0">
            <a:spAutoFit/>
          </a:bodyPr>
          <a:lstStyle/>
          <a:p>
            <a:r>
              <a:rPr lang="en-US" sz="1400" b="1" dirty="0" smtClean="0">
                <a:solidFill>
                  <a:schemeClr val="accent6">
                    <a:lumMod val="75000"/>
                  </a:schemeClr>
                </a:solidFill>
              </a:rPr>
              <a:t>Standard error of the Slope</a:t>
            </a:r>
            <a:endParaRPr lang="en-US" sz="1400" b="1" dirty="0">
              <a:solidFill>
                <a:schemeClr val="accent6">
                  <a:lumMod val="75000"/>
                </a:schemeClr>
              </a:solidFill>
            </a:endParaRPr>
          </a:p>
        </p:txBody>
      </p:sp>
      <p:graphicFrame>
        <p:nvGraphicFramePr>
          <p:cNvPr id="9" name="Object 11"/>
          <p:cNvGraphicFramePr>
            <a:graphicFrameLocks noChangeAspect="1"/>
          </p:cNvGraphicFramePr>
          <p:nvPr>
            <p:extLst>
              <p:ext uri="{D42A27DB-BD31-4B8C-83A1-F6EECF244321}">
                <p14:modId xmlns:p14="http://schemas.microsoft.com/office/powerpoint/2010/main" val="3324631254"/>
              </p:ext>
            </p:extLst>
          </p:nvPr>
        </p:nvGraphicFramePr>
        <p:xfrm>
          <a:off x="3013173" y="2057400"/>
          <a:ext cx="1770062" cy="720725"/>
        </p:xfrm>
        <a:graphic>
          <a:graphicData uri="http://schemas.openxmlformats.org/presentationml/2006/ole">
            <mc:AlternateContent xmlns:mc="http://schemas.openxmlformats.org/markup-compatibility/2006">
              <mc:Choice xmlns:v="urn:schemas-microsoft-com:vml" Requires="v">
                <p:oleObj spid="_x0000_s3096" name="Equation" r:id="rId4" imgW="1282700" imgH="520700" progId="Equation.3">
                  <p:embed/>
                </p:oleObj>
              </mc:Choice>
              <mc:Fallback>
                <p:oleObj name="Equation" r:id="rId4" imgW="1282700" imgH="5207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13173" y="2057400"/>
                        <a:ext cx="1770062" cy="720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1195085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solidFill>
                  <a:schemeClr val="tx1">
                    <a:lumMod val="50000"/>
                    <a:lumOff val="50000"/>
                  </a:schemeClr>
                </a:solidFill>
                <a:latin typeface="Stencil" panose="040409050D0802020404" pitchFamily="82" charset="0"/>
                <a:cs typeface="Arial" panose="020B0604020202020204" pitchFamily="34" charset="0"/>
              </a:rPr>
              <a:t/>
            </a:r>
            <a:br>
              <a:rPr lang="en-US" dirty="0" smtClean="0">
                <a:solidFill>
                  <a:schemeClr val="tx1">
                    <a:lumMod val="50000"/>
                    <a:lumOff val="50000"/>
                  </a:schemeClr>
                </a:solidFill>
                <a:latin typeface="Stencil" panose="040409050D0802020404" pitchFamily="82" charset="0"/>
                <a:cs typeface="Arial" panose="020B0604020202020204" pitchFamily="34" charset="0"/>
              </a:rPr>
            </a:br>
            <a:r>
              <a:rPr lang="en-US" dirty="0" smtClean="0">
                <a:solidFill>
                  <a:schemeClr val="tx1">
                    <a:lumMod val="50000"/>
                    <a:lumOff val="50000"/>
                  </a:schemeClr>
                </a:solidFill>
                <a:latin typeface="Stencil" panose="040409050D0802020404" pitchFamily="82" charset="0"/>
                <a:cs typeface="Arial" panose="020B0604020202020204" pitchFamily="34" charset="0"/>
              </a:rPr>
              <a:t>Partitioning the </a:t>
            </a:r>
            <a:r>
              <a:rPr lang="en-US" dirty="0" smtClean="0">
                <a:solidFill>
                  <a:schemeClr val="accent6">
                    <a:lumMod val="75000"/>
                  </a:schemeClr>
                </a:solidFill>
                <a:latin typeface="Stencil" panose="040409050D0802020404" pitchFamily="82" charset="0"/>
                <a:cs typeface="Arial" panose="020B0604020202020204" pitchFamily="34" charset="0"/>
              </a:rPr>
              <a:t>variance of y</a:t>
            </a:r>
            <a:r>
              <a:rPr lang="en-US" dirty="0" smtClean="0">
                <a:solidFill>
                  <a:schemeClr val="tx1">
                    <a:lumMod val="50000"/>
                    <a:lumOff val="50000"/>
                  </a:schemeClr>
                </a:solidFill>
                <a:latin typeface="Stencil" panose="040409050D0802020404" pitchFamily="82" charset="0"/>
                <a:cs typeface="Arial" panose="020B0604020202020204" pitchFamily="34" charset="0"/>
              </a:rPr>
              <a:t/>
            </a:r>
            <a:br>
              <a:rPr lang="en-US" dirty="0" smtClean="0">
                <a:solidFill>
                  <a:schemeClr val="tx1">
                    <a:lumMod val="50000"/>
                    <a:lumOff val="50000"/>
                  </a:schemeClr>
                </a:solidFill>
                <a:latin typeface="Stencil" panose="040409050D0802020404" pitchFamily="82" charset="0"/>
                <a:cs typeface="Arial" panose="020B0604020202020204" pitchFamily="34" charset="0"/>
              </a:rPr>
            </a:br>
            <a:endParaRPr lang="en-US" dirty="0"/>
          </a:p>
        </p:txBody>
      </p:sp>
      <p:sp>
        <p:nvSpPr>
          <p:cNvPr id="3" name="Subtitle 2"/>
          <p:cNvSpPr>
            <a:spLocks noGrp="1"/>
          </p:cNvSpPr>
          <p:nvPr>
            <p:ph type="subTitle" idx="1"/>
          </p:nvPr>
        </p:nvSpPr>
        <p:spPr/>
        <p:txBody>
          <a:bodyPr/>
          <a:lstStyle/>
          <a:p>
            <a:r>
              <a:rPr lang="en-US" dirty="0" smtClean="0">
                <a:latin typeface="Stencil" panose="040409050D0802020404" pitchFamily="82" charset="0"/>
              </a:rPr>
              <a:t>Power </a:t>
            </a:r>
            <a:r>
              <a:rPr lang="en-US" sz="3000" dirty="0" smtClean="0">
                <a:solidFill>
                  <a:schemeClr val="accent6">
                    <a:lumMod val="75000"/>
                  </a:schemeClr>
                </a:solidFill>
                <a:latin typeface="Berlin Sans FB" panose="020E0602020502020306" pitchFamily="34" charset="0"/>
                <a:cs typeface="Arial" panose="020B0604020202020204" pitchFamily="34" charset="0"/>
              </a:rPr>
              <a:t>POINT</a:t>
            </a:r>
          </a:p>
          <a:p>
            <a:r>
              <a:rPr lang="en-US" sz="3300" b="1" dirty="0" smtClean="0">
                <a:solidFill>
                  <a:srgbClr val="92D050"/>
                </a:solidFill>
                <a:cs typeface="Arial" panose="020B0604020202020204" pitchFamily="34" charset="0"/>
              </a:rPr>
              <a:t>MODEL</a:t>
            </a:r>
            <a:r>
              <a:rPr lang="en-US" dirty="0" smtClean="0">
                <a:solidFill>
                  <a:schemeClr val="accent6">
                    <a:lumMod val="75000"/>
                  </a:schemeClr>
                </a:solidFill>
                <a:cs typeface="Arial" panose="020B0604020202020204" pitchFamily="34" charset="0"/>
              </a:rPr>
              <a:t> </a:t>
            </a:r>
            <a:r>
              <a:rPr lang="en-US" dirty="0" smtClean="0">
                <a:solidFill>
                  <a:schemeClr val="tx1">
                    <a:lumMod val="50000"/>
                    <a:lumOff val="50000"/>
                  </a:schemeClr>
                </a:solidFill>
                <a:latin typeface="Stencil" panose="040409050D0802020404" pitchFamily="82" charset="0"/>
                <a:cs typeface="Arial" panose="020B0604020202020204" pitchFamily="34" charset="0"/>
              </a:rPr>
              <a:t>SELECTION</a:t>
            </a:r>
            <a:endParaRPr lang="en-US" dirty="0">
              <a:solidFill>
                <a:schemeClr val="tx1">
                  <a:lumMod val="50000"/>
                  <a:lumOff val="50000"/>
                </a:schemeClr>
              </a:solidFill>
              <a:latin typeface="Stencil" panose="040409050D0802020404" pitchFamily="82" charset="0"/>
              <a:cs typeface="Arial" panose="020B0604020202020204" pitchFamily="34" charset="0"/>
            </a:endParaRPr>
          </a:p>
        </p:txBody>
      </p:sp>
    </p:spTree>
    <p:extLst>
      <p:ext uri="{BB962C8B-B14F-4D97-AF65-F5344CB8AC3E}">
        <p14:creationId xmlns:p14="http://schemas.microsoft.com/office/powerpoint/2010/main" val="17424300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8A2A4A19-B384-42F8-8C0D-94C30AAB39F2}" type="slidenum">
              <a:rPr lang="en-US" smtClean="0"/>
              <a:pPr/>
              <a:t>13</a:t>
            </a:fld>
            <a:endParaRPr lang="en-US"/>
          </a:p>
        </p:txBody>
      </p:sp>
    </p:spTree>
    <p:extLst>
      <p:ext uri="{BB962C8B-B14F-4D97-AF65-F5344CB8AC3E}">
        <p14:creationId xmlns:p14="http://schemas.microsoft.com/office/powerpoint/2010/main" val="19605451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8A2A4A19-B384-42F8-8C0D-94C30AAB39F2}" type="slidenum">
              <a:rPr lang="en-US" smtClean="0"/>
              <a:pPr/>
              <a:t>2</a:t>
            </a:fld>
            <a:endParaRPr lang="en-US"/>
          </a:p>
        </p:txBody>
      </p:sp>
      <p:sp>
        <p:nvSpPr>
          <p:cNvPr id="3" name="TextBox 2"/>
          <p:cNvSpPr txBox="1"/>
          <p:nvPr/>
        </p:nvSpPr>
        <p:spPr>
          <a:xfrm>
            <a:off x="1143000" y="152400"/>
            <a:ext cx="5684505" cy="461665"/>
          </a:xfrm>
          <a:prstGeom prst="rect">
            <a:avLst/>
          </a:prstGeom>
          <a:noFill/>
        </p:spPr>
        <p:txBody>
          <a:bodyPr wrap="none" rtlCol="0">
            <a:spAutoFit/>
          </a:bodyPr>
          <a:lstStyle/>
          <a:p>
            <a:r>
              <a:rPr lang="en-US" sz="2400" cap="small" dirty="0" smtClean="0">
                <a:solidFill>
                  <a:schemeClr val="bg1">
                    <a:lumMod val="65000"/>
                  </a:schemeClr>
                </a:solidFill>
                <a:latin typeface="Arial" panose="020B0604020202020204" pitchFamily="34" charset="0"/>
                <a:cs typeface="Arial" panose="020B0604020202020204" pitchFamily="34" charset="0"/>
              </a:rPr>
              <a:t>Introduction to Program Evaluation</a:t>
            </a:r>
            <a:endParaRPr lang="en-US" sz="2400" cap="small" dirty="0">
              <a:solidFill>
                <a:schemeClr val="bg1">
                  <a:lumMod val="65000"/>
                </a:schemeClr>
              </a:solidFill>
              <a:latin typeface="Arial" panose="020B0604020202020204" pitchFamily="34" charset="0"/>
              <a:cs typeface="Arial" panose="020B0604020202020204" pitchFamily="34" charset="0"/>
            </a:endParaRPr>
          </a:p>
        </p:txBody>
      </p:sp>
      <p:sp>
        <p:nvSpPr>
          <p:cNvPr id="12" name="TextBox 11"/>
          <p:cNvSpPr txBox="1"/>
          <p:nvPr/>
        </p:nvSpPr>
        <p:spPr>
          <a:xfrm>
            <a:off x="450700" y="1813379"/>
            <a:ext cx="6178700" cy="2677656"/>
          </a:xfrm>
          <a:prstGeom prst="rect">
            <a:avLst/>
          </a:prstGeom>
          <a:noFill/>
        </p:spPr>
        <p:txBody>
          <a:bodyPr wrap="square" rtlCol="0">
            <a:spAutoFit/>
          </a:bodyPr>
          <a:lstStyle/>
          <a:p>
            <a:pPr algn="just"/>
            <a:r>
              <a:rPr lang="en-US" sz="1200" dirty="0" smtClean="0">
                <a:solidFill>
                  <a:schemeClr val="bg1">
                    <a:lumMod val="50000"/>
                  </a:schemeClr>
                </a:solidFill>
                <a:latin typeface="Times New Roman" panose="02020603050405020304" pitchFamily="18" charset="0"/>
                <a:cs typeface="Times New Roman" panose="02020603050405020304" pitchFamily="18" charset="0"/>
              </a:rPr>
              <a:t>Quantitative p</a:t>
            </a:r>
            <a:r>
              <a:rPr lang="en-US" sz="1200" dirty="0" smtClean="0">
                <a:solidFill>
                  <a:schemeClr val="bg1">
                    <a:lumMod val="50000"/>
                  </a:schemeClr>
                </a:solidFill>
                <a:latin typeface="Times New Roman" panose="02020603050405020304" pitchFamily="18" charset="0"/>
                <a:cs typeface="Times New Roman" panose="02020603050405020304" pitchFamily="18" charset="0"/>
              </a:rPr>
              <a:t>rogram evaluation is a valuable set of tools because it helps us answer the question, does a policy or program work?</a:t>
            </a:r>
          </a:p>
          <a:p>
            <a:pPr algn="just"/>
            <a:endParaRPr lang="en-US" sz="1200" dirty="0">
              <a:solidFill>
                <a:schemeClr val="bg1">
                  <a:lumMod val="50000"/>
                </a:schemeClr>
              </a:solidFill>
              <a:latin typeface="Times New Roman" panose="02020603050405020304" pitchFamily="18" charset="0"/>
              <a:cs typeface="Times New Roman" panose="02020603050405020304" pitchFamily="18" charset="0"/>
            </a:endParaRPr>
          </a:p>
          <a:p>
            <a:pPr algn="just"/>
            <a:r>
              <a:rPr lang="en-US" sz="1200" dirty="0" smtClean="0">
                <a:solidFill>
                  <a:schemeClr val="bg1">
                    <a:lumMod val="50000"/>
                  </a:schemeClr>
                </a:solidFill>
                <a:latin typeface="Times New Roman" panose="02020603050405020304" pitchFamily="18" charset="0"/>
                <a:cs typeface="Times New Roman" panose="02020603050405020304" pitchFamily="18" charset="0"/>
              </a:rPr>
              <a:t>The statistical tools of impact or outcome-oriented studies approach this question in two basic ways. </a:t>
            </a:r>
          </a:p>
          <a:p>
            <a:pPr algn="just"/>
            <a:endParaRPr lang="en-US" sz="1200" dirty="0">
              <a:solidFill>
                <a:schemeClr val="bg1">
                  <a:lumMod val="50000"/>
                </a:schemeClr>
              </a:solidFill>
              <a:latin typeface="Times New Roman" panose="02020603050405020304" pitchFamily="18" charset="0"/>
              <a:cs typeface="Times New Roman" panose="02020603050405020304" pitchFamily="18" charset="0"/>
            </a:endParaRPr>
          </a:p>
          <a:p>
            <a:pPr algn="just"/>
            <a:r>
              <a:rPr lang="en-US" sz="1200" dirty="0" smtClean="0">
                <a:solidFill>
                  <a:schemeClr val="bg1">
                    <a:lumMod val="50000"/>
                  </a:schemeClr>
                </a:solidFill>
                <a:latin typeface="Times New Roman" panose="02020603050405020304" pitchFamily="18" charset="0"/>
                <a:cs typeface="Times New Roman" panose="02020603050405020304" pitchFamily="18" charset="0"/>
              </a:rPr>
              <a:t>If some people participate in the program and some don’t, then we need to know whether the program matters – does it make a difference:</a:t>
            </a:r>
          </a:p>
          <a:p>
            <a:pPr algn="just"/>
            <a:endParaRPr lang="en-US" sz="1200" dirty="0" smtClean="0">
              <a:solidFill>
                <a:schemeClr val="bg1">
                  <a:lumMod val="50000"/>
                </a:schemeClr>
              </a:solidFill>
              <a:latin typeface="Times New Roman" panose="02020603050405020304" pitchFamily="18" charset="0"/>
              <a:cs typeface="Times New Roman" panose="02020603050405020304" pitchFamily="18" charset="0"/>
            </a:endParaRPr>
          </a:p>
          <a:p>
            <a:pPr algn="just"/>
            <a:r>
              <a:rPr lang="en-US" sz="1200" dirty="0">
                <a:solidFill>
                  <a:schemeClr val="bg1">
                    <a:lumMod val="50000"/>
                  </a:schemeClr>
                </a:solidFill>
                <a:latin typeface="Times New Roman" panose="02020603050405020304" pitchFamily="18" charset="0"/>
                <a:cs typeface="Times New Roman" panose="02020603050405020304" pitchFamily="18" charset="0"/>
              </a:rPr>
              <a:t>Stick figures: I took a drawing class. I didn’t</a:t>
            </a:r>
            <a:r>
              <a:rPr lang="en-US" sz="1200" dirty="0" smtClean="0">
                <a:solidFill>
                  <a:schemeClr val="bg1">
                    <a:lumMod val="50000"/>
                  </a:schemeClr>
                </a:solidFill>
                <a:latin typeface="Times New Roman" panose="02020603050405020304" pitchFamily="18" charset="0"/>
                <a:cs typeface="Times New Roman" panose="02020603050405020304" pitchFamily="18" charset="0"/>
              </a:rPr>
              <a:t>.</a:t>
            </a:r>
          </a:p>
          <a:p>
            <a:pPr algn="just"/>
            <a:endParaRPr lang="en-US" sz="1200" dirty="0">
              <a:solidFill>
                <a:schemeClr val="bg1">
                  <a:lumMod val="50000"/>
                </a:schemeClr>
              </a:solidFill>
              <a:latin typeface="Times New Roman" panose="02020603050405020304" pitchFamily="18" charset="0"/>
              <a:cs typeface="Times New Roman" panose="02020603050405020304" pitchFamily="18" charset="0"/>
            </a:endParaRPr>
          </a:p>
          <a:p>
            <a:pPr algn="just"/>
            <a:r>
              <a:rPr lang="en-US" sz="1200" dirty="0" smtClean="0">
                <a:solidFill>
                  <a:schemeClr val="bg1">
                    <a:lumMod val="50000"/>
                  </a:schemeClr>
                </a:solidFill>
                <a:latin typeface="Times New Roman" panose="02020603050405020304" pitchFamily="18" charset="0"/>
                <a:cs typeface="Times New Roman" panose="02020603050405020304" pitchFamily="18" charset="0"/>
              </a:rPr>
              <a:t>If the program can be measured by degrees of participation or levels of treatment, then we need an input / output function which defines the relationship between the two things.</a:t>
            </a:r>
          </a:p>
          <a:p>
            <a:pPr algn="just"/>
            <a:endParaRPr lang="en-US" sz="1200" dirty="0">
              <a:solidFill>
                <a:schemeClr val="bg1">
                  <a:lumMod val="50000"/>
                </a:schemeClr>
              </a:solidFill>
              <a:latin typeface="Times New Roman" panose="02020603050405020304" pitchFamily="18" charset="0"/>
              <a:cs typeface="Times New Roman" panose="02020603050405020304" pitchFamily="18" charset="0"/>
            </a:endParaRPr>
          </a:p>
        </p:txBody>
      </p:sp>
      <p:sp>
        <p:nvSpPr>
          <p:cNvPr id="13" name="TextBox 12"/>
          <p:cNvSpPr txBox="1"/>
          <p:nvPr/>
        </p:nvSpPr>
        <p:spPr>
          <a:xfrm>
            <a:off x="442172" y="1447800"/>
            <a:ext cx="4251542" cy="369332"/>
          </a:xfrm>
          <a:prstGeom prst="rect">
            <a:avLst/>
          </a:prstGeom>
          <a:noFill/>
        </p:spPr>
        <p:txBody>
          <a:bodyPr wrap="square" rtlCol="0">
            <a:spAutoFit/>
          </a:bodyPr>
          <a:lstStyle/>
          <a:p>
            <a:r>
              <a:rPr lang="en-US" b="1" dirty="0" smtClean="0">
                <a:solidFill>
                  <a:schemeClr val="accent6">
                    <a:lumMod val="75000"/>
                  </a:schemeClr>
                </a:solidFill>
              </a:rPr>
              <a:t>Does the program work?</a:t>
            </a:r>
            <a:endParaRPr lang="en-US" b="1" dirty="0">
              <a:solidFill>
                <a:schemeClr val="accent6">
                  <a:lumMod val="75000"/>
                </a:schemeClr>
              </a:solidFill>
            </a:endParaRPr>
          </a:p>
        </p:txBody>
      </p:sp>
      <p:cxnSp>
        <p:nvCxnSpPr>
          <p:cNvPr id="14" name="Straight Arrow Connector 13"/>
          <p:cNvCxnSpPr/>
          <p:nvPr/>
        </p:nvCxnSpPr>
        <p:spPr>
          <a:xfrm>
            <a:off x="2386354" y="8775472"/>
            <a:ext cx="533400" cy="0"/>
          </a:xfrm>
          <a:prstGeom prst="straightConnector1">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551891" y="8570486"/>
            <a:ext cx="840295" cy="400110"/>
          </a:xfrm>
          <a:prstGeom prst="rect">
            <a:avLst/>
          </a:prstGeom>
          <a:noFill/>
        </p:spPr>
        <p:txBody>
          <a:bodyPr wrap="none" rtlCol="0">
            <a:spAutoFit/>
          </a:bodyPr>
          <a:lstStyle/>
          <a:p>
            <a:pPr algn="ctr"/>
            <a:r>
              <a:rPr lang="en-US" sz="2000" dirty="0" smtClean="0">
                <a:solidFill>
                  <a:schemeClr val="bg1">
                    <a:lumMod val="50000"/>
                  </a:schemeClr>
                </a:solidFill>
              </a:rPr>
              <a:t>Inputs</a:t>
            </a:r>
            <a:endParaRPr lang="en-US" sz="2000" dirty="0">
              <a:solidFill>
                <a:schemeClr val="bg1">
                  <a:lumMod val="50000"/>
                </a:schemeClr>
              </a:solidFill>
            </a:endParaRPr>
          </a:p>
        </p:txBody>
      </p:sp>
      <p:sp>
        <p:nvSpPr>
          <p:cNvPr id="16" name="TextBox 15"/>
          <p:cNvSpPr txBox="1"/>
          <p:nvPr/>
        </p:nvSpPr>
        <p:spPr>
          <a:xfrm>
            <a:off x="3101553" y="7709495"/>
            <a:ext cx="1466555" cy="523220"/>
          </a:xfrm>
          <a:prstGeom prst="rect">
            <a:avLst/>
          </a:prstGeom>
          <a:noFill/>
        </p:spPr>
        <p:txBody>
          <a:bodyPr wrap="none" rtlCol="0">
            <a:spAutoFit/>
          </a:bodyPr>
          <a:lstStyle/>
          <a:p>
            <a:pPr algn="ctr"/>
            <a:r>
              <a:rPr lang="en-US" sz="1400" dirty="0" smtClean="0"/>
              <a:t>Black Box of a </a:t>
            </a:r>
            <a:br>
              <a:rPr lang="en-US" sz="1400" dirty="0" smtClean="0"/>
            </a:br>
            <a:r>
              <a:rPr lang="en-US" sz="1400" dirty="0" smtClean="0"/>
              <a:t>Policy or Program</a:t>
            </a:r>
            <a:endParaRPr lang="en-US" sz="1400" dirty="0"/>
          </a:p>
        </p:txBody>
      </p:sp>
      <p:graphicFrame>
        <p:nvGraphicFramePr>
          <p:cNvPr id="17" name="Diagram 16"/>
          <p:cNvGraphicFramePr/>
          <p:nvPr>
            <p:extLst>
              <p:ext uri="{D42A27DB-BD31-4B8C-83A1-F6EECF244321}">
                <p14:modId xmlns:p14="http://schemas.microsoft.com/office/powerpoint/2010/main" val="1159598146"/>
              </p:ext>
            </p:extLst>
          </p:nvPr>
        </p:nvGraphicFramePr>
        <p:xfrm>
          <a:off x="3232593" y="8330744"/>
          <a:ext cx="1184650" cy="8894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18" name="Straight Arrow Connector 17"/>
          <p:cNvCxnSpPr/>
          <p:nvPr/>
        </p:nvCxnSpPr>
        <p:spPr>
          <a:xfrm>
            <a:off x="4687802" y="8775472"/>
            <a:ext cx="533400" cy="0"/>
          </a:xfrm>
          <a:prstGeom prst="straightConnector1">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5206434" y="8570486"/>
            <a:ext cx="1248612" cy="400110"/>
          </a:xfrm>
          <a:prstGeom prst="rect">
            <a:avLst/>
          </a:prstGeom>
          <a:noFill/>
        </p:spPr>
        <p:txBody>
          <a:bodyPr wrap="none" rtlCol="0">
            <a:spAutoFit/>
          </a:bodyPr>
          <a:lstStyle/>
          <a:p>
            <a:pPr algn="ctr"/>
            <a:r>
              <a:rPr lang="en-US" sz="2000" dirty="0" smtClean="0">
                <a:solidFill>
                  <a:schemeClr val="bg1">
                    <a:lumMod val="50000"/>
                  </a:schemeClr>
                </a:solidFill>
              </a:rPr>
              <a:t>Outcomes</a:t>
            </a:r>
            <a:endParaRPr lang="en-US" sz="2000" dirty="0">
              <a:solidFill>
                <a:schemeClr val="bg1">
                  <a:lumMod val="50000"/>
                </a:schemeClr>
              </a:solidFill>
            </a:endParaRPr>
          </a:p>
        </p:txBody>
      </p:sp>
      <p:sp>
        <p:nvSpPr>
          <p:cNvPr id="20" name="TextBox 19"/>
          <p:cNvSpPr txBox="1"/>
          <p:nvPr/>
        </p:nvSpPr>
        <p:spPr>
          <a:xfrm>
            <a:off x="467152" y="7086600"/>
            <a:ext cx="4251542" cy="369332"/>
          </a:xfrm>
          <a:prstGeom prst="rect">
            <a:avLst/>
          </a:prstGeom>
          <a:noFill/>
        </p:spPr>
        <p:txBody>
          <a:bodyPr wrap="square" rtlCol="0">
            <a:spAutoFit/>
          </a:bodyPr>
          <a:lstStyle/>
          <a:p>
            <a:r>
              <a:rPr lang="en-US" b="1" dirty="0" smtClean="0">
                <a:solidFill>
                  <a:schemeClr val="accent6">
                    <a:lumMod val="75000"/>
                  </a:schemeClr>
                </a:solidFill>
              </a:rPr>
              <a:t>Level of treatment:</a:t>
            </a:r>
            <a:endParaRPr lang="en-US" b="1" dirty="0">
              <a:solidFill>
                <a:schemeClr val="accent6">
                  <a:lumMod val="75000"/>
                </a:schemeClr>
              </a:solidFill>
            </a:endParaRPr>
          </a:p>
        </p:txBody>
      </p:sp>
      <p:sp>
        <p:nvSpPr>
          <p:cNvPr id="21" name="TextBox 20"/>
          <p:cNvSpPr txBox="1"/>
          <p:nvPr/>
        </p:nvSpPr>
        <p:spPr>
          <a:xfrm>
            <a:off x="462072" y="4648200"/>
            <a:ext cx="4251542" cy="369332"/>
          </a:xfrm>
          <a:prstGeom prst="rect">
            <a:avLst/>
          </a:prstGeom>
          <a:noFill/>
        </p:spPr>
        <p:txBody>
          <a:bodyPr wrap="square" rtlCol="0">
            <a:spAutoFit/>
          </a:bodyPr>
          <a:lstStyle/>
          <a:p>
            <a:r>
              <a:rPr lang="en-US" b="1" dirty="0" smtClean="0">
                <a:solidFill>
                  <a:schemeClr val="accent6">
                    <a:lumMod val="75000"/>
                  </a:schemeClr>
                </a:solidFill>
              </a:rPr>
              <a:t>Binary Treatment:</a:t>
            </a:r>
            <a:endParaRPr lang="en-US" b="1" dirty="0">
              <a:solidFill>
                <a:schemeClr val="accent6">
                  <a:lumMod val="75000"/>
                </a:schemeClr>
              </a:solidFill>
            </a:endParaRPr>
          </a:p>
        </p:txBody>
      </p:sp>
    </p:spTree>
    <p:extLst>
      <p:ext uri="{BB962C8B-B14F-4D97-AF65-F5344CB8AC3E}">
        <p14:creationId xmlns:p14="http://schemas.microsoft.com/office/powerpoint/2010/main" val="37651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8A2A4A19-B384-42F8-8C0D-94C30AAB39F2}" type="slidenum">
              <a:rPr lang="en-US" smtClean="0"/>
              <a:pPr/>
              <a:t>3</a:t>
            </a:fld>
            <a:endParaRPr lang="en-US"/>
          </a:p>
        </p:txBody>
      </p:sp>
      <p:sp>
        <p:nvSpPr>
          <p:cNvPr id="3" name="TextBox 2"/>
          <p:cNvSpPr txBox="1"/>
          <p:nvPr/>
        </p:nvSpPr>
        <p:spPr>
          <a:xfrm>
            <a:off x="2095500" y="152400"/>
            <a:ext cx="4629472" cy="461665"/>
          </a:xfrm>
          <a:prstGeom prst="rect">
            <a:avLst/>
          </a:prstGeom>
          <a:noFill/>
        </p:spPr>
        <p:txBody>
          <a:bodyPr wrap="none" rtlCol="0">
            <a:spAutoFit/>
          </a:bodyPr>
          <a:lstStyle/>
          <a:p>
            <a:r>
              <a:rPr lang="en-US" sz="2400" cap="small" dirty="0" smtClean="0">
                <a:solidFill>
                  <a:schemeClr val="bg1">
                    <a:lumMod val="65000"/>
                  </a:schemeClr>
                </a:solidFill>
                <a:latin typeface="Arial" panose="020B0604020202020204" pitchFamily="34" charset="0"/>
                <a:cs typeface="Arial" panose="020B0604020202020204" pitchFamily="34" charset="0"/>
              </a:rPr>
              <a:t>Partitioning The Variance of Y</a:t>
            </a:r>
            <a:endParaRPr lang="en-US" sz="2400" cap="small" dirty="0">
              <a:solidFill>
                <a:schemeClr val="bg1">
                  <a:lumMod val="65000"/>
                </a:schemeClr>
              </a:solidFill>
              <a:latin typeface="Arial" panose="020B0604020202020204" pitchFamily="34" charset="0"/>
              <a:cs typeface="Arial" panose="020B0604020202020204" pitchFamily="34" charset="0"/>
            </a:endParaRPr>
          </a:p>
        </p:txBody>
      </p:sp>
      <p:cxnSp>
        <p:nvCxnSpPr>
          <p:cNvPr id="5" name="Straight Connector 4"/>
          <p:cNvCxnSpPr/>
          <p:nvPr/>
        </p:nvCxnSpPr>
        <p:spPr>
          <a:xfrm>
            <a:off x="1919905" y="3833336"/>
            <a:ext cx="0" cy="2960132"/>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H="1">
            <a:off x="1919905" y="6793468"/>
            <a:ext cx="41148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9" name="Oval 8"/>
          <p:cNvSpPr/>
          <p:nvPr/>
        </p:nvSpPr>
        <p:spPr>
          <a:xfrm>
            <a:off x="3905207" y="5421868"/>
            <a:ext cx="152400" cy="152400"/>
          </a:xfrm>
          <a:prstGeom prst="ellipse">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3295606" y="5410860"/>
            <a:ext cx="152400" cy="152400"/>
          </a:xfrm>
          <a:prstGeom prst="ellipse">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3905207" y="4816499"/>
            <a:ext cx="152400" cy="152400"/>
          </a:xfrm>
          <a:prstGeom prst="ellipse">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4545288" y="4435499"/>
            <a:ext cx="152400" cy="152400"/>
          </a:xfrm>
          <a:prstGeom prst="ellipse">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4621488" y="5067959"/>
            <a:ext cx="152400" cy="152400"/>
          </a:xfrm>
          <a:prstGeom prst="ellipse">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4972006" y="4736068"/>
            <a:ext cx="152400" cy="152400"/>
          </a:xfrm>
          <a:prstGeom prst="ellipse">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3977305" y="6793468"/>
            <a:ext cx="2137701" cy="369332"/>
          </a:xfrm>
          <a:prstGeom prst="rect">
            <a:avLst/>
          </a:prstGeom>
          <a:noFill/>
        </p:spPr>
        <p:txBody>
          <a:bodyPr wrap="none" rtlCol="0">
            <a:spAutoFit/>
          </a:bodyPr>
          <a:lstStyle/>
          <a:p>
            <a:r>
              <a:rPr lang="en-US" dirty="0" smtClean="0">
                <a:solidFill>
                  <a:schemeClr val="tx1">
                    <a:lumMod val="50000"/>
                    <a:lumOff val="50000"/>
                  </a:schemeClr>
                </a:solidFill>
              </a:rPr>
              <a:t>Hours of Preparation</a:t>
            </a:r>
            <a:endParaRPr lang="en-US" dirty="0">
              <a:solidFill>
                <a:schemeClr val="tx1">
                  <a:lumMod val="50000"/>
                  <a:lumOff val="50000"/>
                </a:schemeClr>
              </a:solidFill>
            </a:endParaRPr>
          </a:p>
        </p:txBody>
      </p:sp>
      <p:sp>
        <p:nvSpPr>
          <p:cNvPr id="16" name="TextBox 15"/>
          <p:cNvSpPr txBox="1"/>
          <p:nvPr/>
        </p:nvSpPr>
        <p:spPr>
          <a:xfrm>
            <a:off x="1219200" y="3722667"/>
            <a:ext cx="700705" cy="1200329"/>
          </a:xfrm>
          <a:prstGeom prst="rect">
            <a:avLst/>
          </a:prstGeom>
          <a:noFill/>
        </p:spPr>
        <p:txBody>
          <a:bodyPr wrap="none" rtlCol="0">
            <a:spAutoFit/>
          </a:bodyPr>
          <a:lstStyle/>
          <a:p>
            <a:pPr algn="ctr"/>
            <a:r>
              <a:rPr lang="en-US" dirty="0" smtClean="0">
                <a:solidFill>
                  <a:schemeClr val="tx1">
                    <a:lumMod val="50000"/>
                    <a:lumOff val="50000"/>
                  </a:schemeClr>
                </a:solidFill>
              </a:rPr>
              <a:t>Score</a:t>
            </a:r>
            <a:br>
              <a:rPr lang="en-US" dirty="0" smtClean="0">
                <a:solidFill>
                  <a:schemeClr val="tx1">
                    <a:lumMod val="50000"/>
                    <a:lumOff val="50000"/>
                  </a:schemeClr>
                </a:solidFill>
              </a:rPr>
            </a:br>
            <a:r>
              <a:rPr lang="en-US" dirty="0" smtClean="0">
                <a:solidFill>
                  <a:schemeClr val="tx1">
                    <a:lumMod val="50000"/>
                    <a:lumOff val="50000"/>
                  </a:schemeClr>
                </a:solidFill>
              </a:rPr>
              <a:t>on</a:t>
            </a:r>
            <a:br>
              <a:rPr lang="en-US" dirty="0" smtClean="0">
                <a:solidFill>
                  <a:schemeClr val="tx1">
                    <a:lumMod val="50000"/>
                    <a:lumOff val="50000"/>
                  </a:schemeClr>
                </a:solidFill>
              </a:rPr>
            </a:br>
            <a:r>
              <a:rPr lang="en-US" dirty="0" smtClean="0">
                <a:solidFill>
                  <a:schemeClr val="tx1">
                    <a:lumMod val="50000"/>
                    <a:lumOff val="50000"/>
                  </a:schemeClr>
                </a:solidFill>
              </a:rPr>
              <a:t>Final</a:t>
            </a:r>
            <a:br>
              <a:rPr lang="en-US" dirty="0" smtClean="0">
                <a:solidFill>
                  <a:schemeClr val="tx1">
                    <a:lumMod val="50000"/>
                    <a:lumOff val="50000"/>
                  </a:schemeClr>
                </a:solidFill>
              </a:rPr>
            </a:br>
            <a:r>
              <a:rPr lang="en-US" dirty="0" smtClean="0">
                <a:solidFill>
                  <a:schemeClr val="tx1">
                    <a:lumMod val="50000"/>
                    <a:lumOff val="50000"/>
                  </a:schemeClr>
                </a:solidFill>
              </a:rPr>
              <a:t>Exam</a:t>
            </a:r>
            <a:endParaRPr lang="en-US" dirty="0">
              <a:solidFill>
                <a:schemeClr val="tx1">
                  <a:lumMod val="50000"/>
                  <a:lumOff val="50000"/>
                </a:schemeClr>
              </a:solidFill>
            </a:endParaRPr>
          </a:p>
        </p:txBody>
      </p:sp>
      <p:sp>
        <p:nvSpPr>
          <p:cNvPr id="18" name="Oval 17"/>
          <p:cNvSpPr/>
          <p:nvPr/>
        </p:nvSpPr>
        <p:spPr>
          <a:xfrm>
            <a:off x="3067006" y="5650468"/>
            <a:ext cx="152400" cy="152400"/>
          </a:xfrm>
          <a:prstGeom prst="ellipse">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4210006" y="5117068"/>
            <a:ext cx="152400" cy="152400"/>
          </a:xfrm>
          <a:prstGeom prst="ellipse">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3600406" y="5269468"/>
            <a:ext cx="152400" cy="152400"/>
          </a:xfrm>
          <a:prstGeom prst="ellipse">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4438606" y="4736068"/>
            <a:ext cx="152400" cy="152400"/>
          </a:xfrm>
          <a:prstGeom prst="ellipse">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4972006" y="4278868"/>
            <a:ext cx="152400" cy="152400"/>
          </a:xfrm>
          <a:prstGeom prst="ellipse">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3448006" y="5726668"/>
            <a:ext cx="152400" cy="152400"/>
          </a:xfrm>
          <a:prstGeom prst="ellipse">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3524206" y="4964668"/>
            <a:ext cx="152400" cy="152400"/>
          </a:xfrm>
          <a:prstGeom prst="ellipse">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itle 1"/>
          <p:cNvSpPr txBox="1">
            <a:spLocks/>
          </p:cNvSpPr>
          <p:nvPr/>
        </p:nvSpPr>
        <p:spPr>
          <a:xfrm>
            <a:off x="-228600" y="2057400"/>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dirty="0" smtClean="0">
                <a:solidFill>
                  <a:schemeClr val="accent6">
                    <a:lumMod val="75000"/>
                  </a:schemeClr>
                </a:solidFill>
                <a:latin typeface="Arial" panose="020B0604020202020204" pitchFamily="34" charset="0"/>
                <a:cs typeface="Arial" panose="020B0604020202020204" pitchFamily="34" charset="0"/>
              </a:rPr>
              <a:t>Variance: Why We Care</a:t>
            </a:r>
            <a:endParaRPr lang="en-US" sz="2400" dirty="0">
              <a:solidFill>
                <a:schemeClr val="accent6">
                  <a:lumMod val="75000"/>
                </a:schemeClr>
              </a:solidFill>
              <a:latin typeface="Arial" panose="020B0604020202020204" pitchFamily="34" charset="0"/>
              <a:cs typeface="Arial" panose="020B0604020202020204" pitchFamily="34" charset="0"/>
            </a:endParaRPr>
          </a:p>
        </p:txBody>
      </p:sp>
      <p:cxnSp>
        <p:nvCxnSpPr>
          <p:cNvPr id="27" name="Straight Arrow Connector 26"/>
          <p:cNvCxnSpPr/>
          <p:nvPr/>
        </p:nvCxnSpPr>
        <p:spPr>
          <a:xfrm>
            <a:off x="3295606" y="4736068"/>
            <a:ext cx="76200" cy="577334"/>
          </a:xfrm>
          <a:prstGeom prst="straightConnector1">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3752806" y="4278868"/>
            <a:ext cx="533400" cy="152400"/>
          </a:xfrm>
          <a:prstGeom prst="straightConnector1">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2441653" y="4060448"/>
            <a:ext cx="1234953" cy="523220"/>
          </a:xfrm>
          <a:prstGeom prst="rect">
            <a:avLst/>
          </a:prstGeom>
          <a:noFill/>
        </p:spPr>
        <p:txBody>
          <a:bodyPr wrap="none" rtlCol="0">
            <a:spAutoFit/>
          </a:bodyPr>
          <a:lstStyle/>
          <a:p>
            <a:pPr algn="ctr"/>
            <a:r>
              <a:rPr lang="en-US" sz="1400" dirty="0" smtClean="0">
                <a:solidFill>
                  <a:schemeClr val="accent6">
                    <a:lumMod val="75000"/>
                  </a:schemeClr>
                </a:solidFill>
              </a:rPr>
              <a:t>Varying levels </a:t>
            </a:r>
            <a:br>
              <a:rPr lang="en-US" sz="1400" dirty="0" smtClean="0">
                <a:solidFill>
                  <a:schemeClr val="accent6">
                    <a:lumMod val="75000"/>
                  </a:schemeClr>
                </a:solidFill>
              </a:rPr>
            </a:br>
            <a:r>
              <a:rPr lang="en-US" sz="1400" dirty="0" smtClean="0">
                <a:solidFill>
                  <a:schemeClr val="accent6">
                    <a:lumMod val="75000"/>
                  </a:schemeClr>
                </a:solidFill>
              </a:rPr>
              <a:t>of preparation</a:t>
            </a:r>
            <a:endParaRPr lang="en-US" sz="1400" dirty="0">
              <a:solidFill>
                <a:schemeClr val="accent6">
                  <a:lumMod val="75000"/>
                </a:schemeClr>
              </a:solidFill>
            </a:endParaRPr>
          </a:p>
        </p:txBody>
      </p:sp>
      <p:cxnSp>
        <p:nvCxnSpPr>
          <p:cNvPr id="33" name="Straight Arrow Connector 32"/>
          <p:cNvCxnSpPr/>
          <p:nvPr/>
        </p:nvCxnSpPr>
        <p:spPr>
          <a:xfrm flipH="1">
            <a:off x="3905208" y="5650468"/>
            <a:ext cx="1638298" cy="152400"/>
          </a:xfrm>
          <a:prstGeom prst="straightConnector1">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H="1" flipV="1">
            <a:off x="5276806" y="4583669"/>
            <a:ext cx="533400" cy="609599"/>
          </a:xfrm>
          <a:prstGeom prst="straightConnector1">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5616227" y="5281319"/>
            <a:ext cx="1061701" cy="523220"/>
          </a:xfrm>
          <a:prstGeom prst="rect">
            <a:avLst/>
          </a:prstGeom>
          <a:noFill/>
        </p:spPr>
        <p:txBody>
          <a:bodyPr wrap="none" rtlCol="0">
            <a:spAutoFit/>
          </a:bodyPr>
          <a:lstStyle/>
          <a:p>
            <a:pPr algn="ctr"/>
            <a:r>
              <a:rPr lang="en-US" sz="1400" dirty="0" smtClean="0">
                <a:solidFill>
                  <a:schemeClr val="accent6">
                    <a:lumMod val="75000"/>
                  </a:schemeClr>
                </a:solidFill>
              </a:rPr>
              <a:t>Varying Test</a:t>
            </a:r>
            <a:br>
              <a:rPr lang="en-US" sz="1400" dirty="0" smtClean="0">
                <a:solidFill>
                  <a:schemeClr val="accent6">
                    <a:lumMod val="75000"/>
                  </a:schemeClr>
                </a:solidFill>
              </a:rPr>
            </a:br>
            <a:r>
              <a:rPr lang="en-US" sz="1400" dirty="0" smtClean="0">
                <a:solidFill>
                  <a:schemeClr val="accent6">
                    <a:lumMod val="75000"/>
                  </a:schemeClr>
                </a:solidFill>
              </a:rPr>
              <a:t>Scores</a:t>
            </a:r>
            <a:endParaRPr lang="en-US" sz="1400" dirty="0">
              <a:solidFill>
                <a:schemeClr val="accent6">
                  <a:lumMod val="75000"/>
                </a:schemeClr>
              </a:solidFill>
            </a:endParaRPr>
          </a:p>
        </p:txBody>
      </p:sp>
      <p:sp>
        <p:nvSpPr>
          <p:cNvPr id="43" name="TextBox 42"/>
          <p:cNvSpPr txBox="1"/>
          <p:nvPr/>
        </p:nvSpPr>
        <p:spPr>
          <a:xfrm>
            <a:off x="1924006" y="8077200"/>
            <a:ext cx="4299271" cy="738664"/>
          </a:xfrm>
          <a:prstGeom prst="rect">
            <a:avLst/>
          </a:prstGeom>
          <a:noFill/>
        </p:spPr>
        <p:txBody>
          <a:bodyPr wrap="square" rtlCol="0">
            <a:spAutoFit/>
          </a:bodyPr>
          <a:lstStyle/>
          <a:p>
            <a:pPr algn="just"/>
            <a:r>
              <a:rPr lang="en-US" sz="1400" dirty="0" smtClean="0">
                <a:solidFill>
                  <a:schemeClr val="accent6">
                    <a:lumMod val="75000"/>
                  </a:schemeClr>
                </a:solidFill>
              </a:rPr>
              <a:t>The regression establishes the relationship between the variance of the independent (policy) variable and the variance of the dependent (outcome) variable.  </a:t>
            </a:r>
            <a:endParaRPr lang="en-US" sz="1400" dirty="0">
              <a:solidFill>
                <a:schemeClr val="accent6">
                  <a:lumMod val="75000"/>
                </a:schemeClr>
              </a:solidFill>
            </a:endParaRPr>
          </a:p>
        </p:txBody>
      </p:sp>
    </p:spTree>
    <p:extLst>
      <p:ext uri="{BB962C8B-B14F-4D97-AF65-F5344CB8AC3E}">
        <p14:creationId xmlns:p14="http://schemas.microsoft.com/office/powerpoint/2010/main" val="11988567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8A2A4A19-B384-42F8-8C0D-94C30AAB39F2}" type="slidenum">
              <a:rPr lang="en-US" smtClean="0"/>
              <a:pPr/>
              <a:t>4</a:t>
            </a:fld>
            <a:endParaRPr lang="en-US"/>
          </a:p>
        </p:txBody>
      </p:sp>
      <p:sp>
        <p:nvSpPr>
          <p:cNvPr id="3" name="Title 1"/>
          <p:cNvSpPr txBox="1">
            <a:spLocks/>
          </p:cNvSpPr>
          <p:nvPr/>
        </p:nvSpPr>
        <p:spPr>
          <a:xfrm>
            <a:off x="-304799" y="1752600"/>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dirty="0" smtClean="0">
                <a:solidFill>
                  <a:schemeClr val="accent6">
                    <a:lumMod val="75000"/>
                  </a:schemeClr>
                </a:solidFill>
                <a:latin typeface="Arial" panose="020B0604020202020204" pitchFamily="34" charset="0"/>
                <a:cs typeface="Arial" panose="020B0604020202020204" pitchFamily="34" charset="0"/>
              </a:rPr>
              <a:t>The variance calculation</a:t>
            </a:r>
            <a:endParaRPr lang="en-US" sz="2400" dirty="0">
              <a:solidFill>
                <a:schemeClr val="accent6">
                  <a:lumMod val="75000"/>
                </a:schemeClr>
              </a:solidFill>
              <a:latin typeface="Arial" panose="020B0604020202020204" pitchFamily="34" charset="0"/>
              <a:cs typeface="Arial" panose="020B0604020202020204" pitchFamily="34" charset="0"/>
            </a:endParaRPr>
          </a:p>
        </p:txBody>
      </p:sp>
      <p:cxnSp>
        <p:nvCxnSpPr>
          <p:cNvPr id="4" name="Straight Connector 3"/>
          <p:cNvCxnSpPr/>
          <p:nvPr/>
        </p:nvCxnSpPr>
        <p:spPr>
          <a:xfrm rot="5400000">
            <a:off x="1219201" y="5928361"/>
            <a:ext cx="2286000"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rot="10800000">
            <a:off x="1905001" y="6842761"/>
            <a:ext cx="4114800"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6" name="Oval 5"/>
          <p:cNvSpPr/>
          <p:nvPr/>
        </p:nvSpPr>
        <p:spPr>
          <a:xfrm>
            <a:off x="3276601" y="6233161"/>
            <a:ext cx="152400" cy="152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2921002" y="5242561"/>
            <a:ext cx="152400" cy="152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657601" y="5547361"/>
            <a:ext cx="152400" cy="152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114801" y="6152728"/>
            <a:ext cx="152400" cy="152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4495801" y="5166361"/>
            <a:ext cx="152400" cy="152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5029201" y="6042661"/>
            <a:ext cx="152400" cy="152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2743201" y="5890261"/>
            <a:ext cx="2590800" cy="0"/>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057401" y="4709161"/>
            <a:ext cx="296876" cy="369332"/>
          </a:xfrm>
          <a:prstGeom prst="rect">
            <a:avLst/>
          </a:prstGeom>
          <a:noFill/>
        </p:spPr>
        <p:txBody>
          <a:bodyPr wrap="none" rtlCol="0">
            <a:spAutoFit/>
          </a:bodyPr>
          <a:lstStyle/>
          <a:p>
            <a:r>
              <a:rPr lang="en-US" dirty="0" smtClean="0">
                <a:solidFill>
                  <a:schemeClr val="bg1">
                    <a:lumMod val="50000"/>
                  </a:schemeClr>
                </a:solidFill>
              </a:rPr>
              <a:t>Y</a:t>
            </a:r>
            <a:endParaRPr lang="en-US" dirty="0">
              <a:solidFill>
                <a:schemeClr val="bg1">
                  <a:lumMod val="50000"/>
                </a:schemeClr>
              </a:solidFill>
            </a:endParaRPr>
          </a:p>
        </p:txBody>
      </p:sp>
      <p:sp>
        <p:nvSpPr>
          <p:cNvPr id="14" name="TextBox 13"/>
          <p:cNvSpPr txBox="1"/>
          <p:nvPr/>
        </p:nvSpPr>
        <p:spPr>
          <a:xfrm>
            <a:off x="5638801" y="6461761"/>
            <a:ext cx="304892" cy="369332"/>
          </a:xfrm>
          <a:prstGeom prst="rect">
            <a:avLst/>
          </a:prstGeom>
          <a:noFill/>
        </p:spPr>
        <p:txBody>
          <a:bodyPr wrap="none" rtlCol="0">
            <a:spAutoFit/>
          </a:bodyPr>
          <a:lstStyle/>
          <a:p>
            <a:r>
              <a:rPr lang="en-US" dirty="0" smtClean="0">
                <a:solidFill>
                  <a:schemeClr val="bg1">
                    <a:lumMod val="50000"/>
                  </a:schemeClr>
                </a:solidFill>
              </a:rPr>
              <a:t>X</a:t>
            </a:r>
            <a:endParaRPr lang="en-US" dirty="0">
              <a:solidFill>
                <a:schemeClr val="bg1">
                  <a:lumMod val="50000"/>
                </a:schemeClr>
              </a:solidFill>
            </a:endParaRPr>
          </a:p>
        </p:txBody>
      </p:sp>
      <p:cxnSp>
        <p:nvCxnSpPr>
          <p:cNvPr id="17" name="Straight Connector 16"/>
          <p:cNvCxnSpPr/>
          <p:nvPr/>
        </p:nvCxnSpPr>
        <p:spPr>
          <a:xfrm>
            <a:off x="2997202" y="5394961"/>
            <a:ext cx="0" cy="495300"/>
          </a:xfrm>
          <a:prstGeom prst="line">
            <a:avLst/>
          </a:prstGeom>
          <a:ln>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endCxn id="6" idx="0"/>
          </p:cNvCxnSpPr>
          <p:nvPr/>
        </p:nvCxnSpPr>
        <p:spPr>
          <a:xfrm>
            <a:off x="3352801" y="5905078"/>
            <a:ext cx="0" cy="328083"/>
          </a:xfrm>
          <a:prstGeom prst="line">
            <a:avLst/>
          </a:prstGeom>
          <a:ln>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3733801" y="5737861"/>
            <a:ext cx="0" cy="167217"/>
          </a:xfrm>
          <a:prstGeom prst="line">
            <a:avLst/>
          </a:prstGeom>
          <a:ln>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4572001" y="5326169"/>
            <a:ext cx="0" cy="564092"/>
          </a:xfrm>
          <a:prstGeom prst="line">
            <a:avLst/>
          </a:prstGeom>
          <a:ln>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endCxn id="9" idx="0"/>
          </p:cNvCxnSpPr>
          <p:nvPr/>
        </p:nvCxnSpPr>
        <p:spPr>
          <a:xfrm flipH="1">
            <a:off x="4191001" y="5890261"/>
            <a:ext cx="2" cy="262467"/>
          </a:xfrm>
          <a:prstGeom prst="line">
            <a:avLst/>
          </a:prstGeom>
          <a:ln>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endCxn id="11" idx="0"/>
          </p:cNvCxnSpPr>
          <p:nvPr/>
        </p:nvCxnSpPr>
        <p:spPr>
          <a:xfrm>
            <a:off x="5105401" y="5905078"/>
            <a:ext cx="0" cy="137583"/>
          </a:xfrm>
          <a:prstGeom prst="line">
            <a:avLst/>
          </a:prstGeom>
          <a:ln>
            <a:solidFill>
              <a:srgbClr val="00B050"/>
            </a:solidFill>
            <a:prstDash val="dash"/>
          </a:ln>
        </p:spPr>
        <p:style>
          <a:lnRef idx="1">
            <a:schemeClr val="accent1"/>
          </a:lnRef>
          <a:fillRef idx="0">
            <a:schemeClr val="accent1"/>
          </a:fillRef>
          <a:effectRef idx="0">
            <a:schemeClr val="accent1"/>
          </a:effectRef>
          <a:fontRef idx="minor">
            <a:schemeClr val="tx1"/>
          </a:fontRef>
        </p:style>
      </p:cxnSp>
      <p:sp>
        <p:nvSpPr>
          <p:cNvPr id="23" name="Right Brace 22"/>
          <p:cNvSpPr/>
          <p:nvPr/>
        </p:nvSpPr>
        <p:spPr>
          <a:xfrm>
            <a:off x="4724400" y="5364269"/>
            <a:ext cx="152399" cy="457200"/>
          </a:xfrm>
          <a:prstGeom prst="rightBrac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TextBox 23"/>
          <p:cNvSpPr txBox="1"/>
          <p:nvPr/>
        </p:nvSpPr>
        <p:spPr>
          <a:xfrm>
            <a:off x="4856496" y="5292275"/>
            <a:ext cx="1495602" cy="523220"/>
          </a:xfrm>
          <a:prstGeom prst="rect">
            <a:avLst/>
          </a:prstGeom>
          <a:noFill/>
        </p:spPr>
        <p:txBody>
          <a:bodyPr wrap="none" rtlCol="0">
            <a:spAutoFit/>
          </a:bodyPr>
          <a:lstStyle/>
          <a:p>
            <a:r>
              <a:rPr lang="en-US" sz="1400" dirty="0" smtClean="0">
                <a:solidFill>
                  <a:schemeClr val="tx1">
                    <a:lumMod val="50000"/>
                    <a:lumOff val="50000"/>
                  </a:schemeClr>
                </a:solidFill>
              </a:rPr>
              <a:t>Distance between</a:t>
            </a:r>
            <a:br>
              <a:rPr lang="en-US" sz="1400" dirty="0" smtClean="0">
                <a:solidFill>
                  <a:schemeClr val="tx1">
                    <a:lumMod val="50000"/>
                    <a:lumOff val="50000"/>
                  </a:schemeClr>
                </a:solidFill>
              </a:rPr>
            </a:br>
            <a:r>
              <a:rPr lang="en-US" sz="1400" dirty="0" smtClean="0">
                <a:solidFill>
                  <a:srgbClr val="00B050"/>
                </a:solidFill>
              </a:rPr>
              <a:t> </a:t>
            </a:r>
            <a:r>
              <a:rPr lang="en-US" sz="1400" b="1" dirty="0" err="1" smtClean="0">
                <a:solidFill>
                  <a:srgbClr val="FF0000"/>
                </a:solidFill>
              </a:rPr>
              <a:t>y</a:t>
            </a:r>
            <a:r>
              <a:rPr lang="en-US" sz="1400" b="1" baseline="-25000" dirty="0" err="1" smtClean="0">
                <a:solidFill>
                  <a:srgbClr val="FF0000"/>
                </a:solidFill>
              </a:rPr>
              <a:t>i</a:t>
            </a:r>
            <a:r>
              <a:rPr lang="en-US" sz="1400" dirty="0" smtClean="0">
                <a:solidFill>
                  <a:srgbClr val="00B050"/>
                </a:solidFill>
              </a:rPr>
              <a:t> </a:t>
            </a:r>
            <a:r>
              <a:rPr lang="en-US" sz="1400" dirty="0" smtClean="0">
                <a:solidFill>
                  <a:schemeClr val="tx1">
                    <a:lumMod val="50000"/>
                    <a:lumOff val="50000"/>
                  </a:schemeClr>
                </a:solidFill>
              </a:rPr>
              <a:t>and</a:t>
            </a:r>
            <a:r>
              <a:rPr lang="en-US" sz="1400" dirty="0" smtClean="0">
                <a:solidFill>
                  <a:srgbClr val="00B050"/>
                </a:solidFill>
              </a:rPr>
              <a:t> </a:t>
            </a:r>
            <a:r>
              <a:rPr lang="en-US" sz="1400" b="1" dirty="0" smtClean="0">
                <a:solidFill>
                  <a:srgbClr val="0070C0"/>
                </a:solidFill>
              </a:rPr>
              <a:t>y-bar</a:t>
            </a:r>
            <a:endParaRPr lang="en-US" sz="1400" b="1" dirty="0">
              <a:solidFill>
                <a:srgbClr val="0070C0"/>
              </a:solidFill>
            </a:endParaRPr>
          </a:p>
        </p:txBody>
      </p:sp>
      <p:sp>
        <p:nvSpPr>
          <p:cNvPr id="25" name="TextBox 24"/>
          <p:cNvSpPr txBox="1"/>
          <p:nvPr/>
        </p:nvSpPr>
        <p:spPr>
          <a:xfrm>
            <a:off x="3081219" y="2667000"/>
            <a:ext cx="1719381" cy="523220"/>
          </a:xfrm>
          <a:prstGeom prst="rect">
            <a:avLst/>
          </a:prstGeom>
          <a:noFill/>
        </p:spPr>
        <p:txBody>
          <a:bodyPr wrap="none" rtlCol="0">
            <a:spAutoFit/>
          </a:bodyPr>
          <a:lstStyle/>
          <a:p>
            <a:pPr algn="ctr"/>
            <a:r>
              <a:rPr lang="en-US" sz="1400" b="1" dirty="0" smtClean="0">
                <a:solidFill>
                  <a:schemeClr val="accent6">
                    <a:lumMod val="75000"/>
                  </a:schemeClr>
                </a:solidFill>
              </a:rPr>
              <a:t>Variance</a:t>
            </a:r>
            <a:r>
              <a:rPr lang="en-US" sz="1400" dirty="0" smtClean="0">
                <a:solidFill>
                  <a:schemeClr val="tx1">
                    <a:lumMod val="50000"/>
                    <a:lumOff val="50000"/>
                  </a:schemeClr>
                </a:solidFill>
              </a:rPr>
              <a:t>: distance </a:t>
            </a:r>
            <a:br>
              <a:rPr lang="en-US" sz="1400" dirty="0" smtClean="0">
                <a:solidFill>
                  <a:schemeClr val="tx1">
                    <a:lumMod val="50000"/>
                    <a:lumOff val="50000"/>
                  </a:schemeClr>
                </a:solidFill>
              </a:rPr>
            </a:br>
            <a:r>
              <a:rPr lang="en-US" sz="1400" dirty="0" smtClean="0">
                <a:solidFill>
                  <a:schemeClr val="tx1">
                    <a:lumMod val="50000"/>
                    <a:lumOff val="50000"/>
                  </a:schemeClr>
                </a:solidFill>
              </a:rPr>
              <a:t>between</a:t>
            </a:r>
            <a:r>
              <a:rPr lang="en-US" sz="1400" dirty="0">
                <a:solidFill>
                  <a:schemeClr val="tx1">
                    <a:lumMod val="50000"/>
                    <a:lumOff val="50000"/>
                  </a:schemeClr>
                </a:solidFill>
              </a:rPr>
              <a:t> </a:t>
            </a:r>
            <a:r>
              <a:rPr lang="en-US" sz="1400" b="1" dirty="0" err="1" smtClean="0">
                <a:solidFill>
                  <a:srgbClr val="FF0000"/>
                </a:solidFill>
              </a:rPr>
              <a:t>y</a:t>
            </a:r>
            <a:r>
              <a:rPr lang="en-US" sz="1400" b="1" baseline="-25000" dirty="0" err="1" smtClean="0">
                <a:solidFill>
                  <a:srgbClr val="FF0000"/>
                </a:solidFill>
              </a:rPr>
              <a:t>i</a:t>
            </a:r>
            <a:r>
              <a:rPr lang="en-US" sz="1400" b="1" dirty="0" smtClean="0">
                <a:solidFill>
                  <a:srgbClr val="FF0000"/>
                </a:solidFill>
              </a:rPr>
              <a:t> </a:t>
            </a:r>
            <a:r>
              <a:rPr lang="en-US" sz="1400" dirty="0" smtClean="0">
                <a:solidFill>
                  <a:schemeClr val="tx1">
                    <a:lumMod val="50000"/>
                    <a:lumOff val="50000"/>
                  </a:schemeClr>
                </a:solidFill>
              </a:rPr>
              <a:t>and</a:t>
            </a:r>
            <a:r>
              <a:rPr lang="en-US" sz="1400" dirty="0" smtClean="0">
                <a:solidFill>
                  <a:srgbClr val="00B050"/>
                </a:solidFill>
              </a:rPr>
              <a:t> </a:t>
            </a:r>
            <a:r>
              <a:rPr lang="en-US" sz="1400" dirty="0" smtClean="0">
                <a:solidFill>
                  <a:srgbClr val="0070C0"/>
                </a:solidFill>
              </a:rPr>
              <a:t>y-bar</a:t>
            </a:r>
            <a:endParaRPr lang="en-US" sz="1400" dirty="0">
              <a:solidFill>
                <a:srgbClr val="0070C0"/>
              </a:solidFill>
            </a:endParaRPr>
          </a:p>
        </p:txBody>
      </p:sp>
      <p:sp>
        <p:nvSpPr>
          <p:cNvPr id="26" name="Right Brace 25"/>
          <p:cNvSpPr/>
          <p:nvPr/>
        </p:nvSpPr>
        <p:spPr>
          <a:xfrm rot="16200000">
            <a:off x="4074161" y="3119437"/>
            <a:ext cx="152399" cy="457200"/>
          </a:xfrm>
          <a:prstGeom prst="rightBrac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TextBox 26"/>
          <p:cNvSpPr txBox="1"/>
          <p:nvPr/>
        </p:nvSpPr>
        <p:spPr>
          <a:xfrm>
            <a:off x="1219200" y="7924800"/>
            <a:ext cx="5673220" cy="738664"/>
          </a:xfrm>
          <a:prstGeom prst="rect">
            <a:avLst/>
          </a:prstGeom>
          <a:noFill/>
        </p:spPr>
        <p:txBody>
          <a:bodyPr wrap="none" rtlCol="0">
            <a:spAutoFit/>
          </a:bodyPr>
          <a:lstStyle/>
          <a:p>
            <a:r>
              <a:rPr lang="en-US" sz="1400" b="1" dirty="0" smtClean="0">
                <a:solidFill>
                  <a:schemeClr val="accent6">
                    <a:lumMod val="75000"/>
                  </a:schemeClr>
                </a:solidFill>
              </a:rPr>
              <a:t>Variance: </a:t>
            </a:r>
            <a:r>
              <a:rPr lang="en-US" sz="1400" dirty="0">
                <a:solidFill>
                  <a:schemeClr val="tx1">
                    <a:lumMod val="50000"/>
                    <a:lumOff val="50000"/>
                  </a:schemeClr>
                </a:solidFill>
              </a:rPr>
              <a:t>S</a:t>
            </a:r>
            <a:r>
              <a:rPr lang="en-US" sz="1400" dirty="0" smtClean="0">
                <a:solidFill>
                  <a:schemeClr val="tx1">
                    <a:lumMod val="50000"/>
                    <a:lumOff val="50000"/>
                  </a:schemeClr>
                </a:solidFill>
              </a:rPr>
              <a:t>quare the distances, add them up, divide by n-1</a:t>
            </a:r>
          </a:p>
          <a:p>
            <a:endParaRPr lang="en-US" sz="1400" b="1" dirty="0">
              <a:solidFill>
                <a:schemeClr val="accent6">
                  <a:lumMod val="75000"/>
                </a:schemeClr>
              </a:solidFill>
            </a:endParaRPr>
          </a:p>
          <a:p>
            <a:r>
              <a:rPr lang="en-US" sz="1400" b="1" dirty="0" smtClean="0">
                <a:solidFill>
                  <a:schemeClr val="accent6">
                    <a:lumMod val="75000"/>
                  </a:schemeClr>
                </a:solidFill>
              </a:rPr>
              <a:t>Standard Deviation:  </a:t>
            </a:r>
            <a:r>
              <a:rPr lang="en-US" sz="1400" dirty="0" smtClean="0">
                <a:solidFill>
                  <a:schemeClr val="tx1">
                    <a:lumMod val="50000"/>
                    <a:lumOff val="50000"/>
                  </a:schemeClr>
                </a:solidFill>
              </a:rPr>
              <a:t>“Average” distance between each Y and the mean of Y</a:t>
            </a:r>
            <a:endParaRPr lang="en-US" sz="1400" dirty="0">
              <a:solidFill>
                <a:schemeClr val="tx1">
                  <a:lumMod val="50000"/>
                  <a:lumOff val="50000"/>
                </a:schemeClr>
              </a:solidFill>
            </a:endParaRPr>
          </a:p>
        </p:txBody>
      </p:sp>
      <p:sp>
        <p:nvSpPr>
          <p:cNvPr id="28" name="TextBox 27"/>
          <p:cNvSpPr txBox="1"/>
          <p:nvPr/>
        </p:nvSpPr>
        <p:spPr>
          <a:xfrm>
            <a:off x="2095500" y="152400"/>
            <a:ext cx="4629472" cy="461665"/>
          </a:xfrm>
          <a:prstGeom prst="rect">
            <a:avLst/>
          </a:prstGeom>
          <a:noFill/>
        </p:spPr>
        <p:txBody>
          <a:bodyPr wrap="none" rtlCol="0">
            <a:spAutoFit/>
          </a:bodyPr>
          <a:lstStyle/>
          <a:p>
            <a:r>
              <a:rPr lang="en-US" sz="2400" cap="small" dirty="0" smtClean="0">
                <a:solidFill>
                  <a:schemeClr val="bg1">
                    <a:lumMod val="65000"/>
                  </a:schemeClr>
                </a:solidFill>
                <a:latin typeface="Arial" panose="020B0604020202020204" pitchFamily="34" charset="0"/>
                <a:cs typeface="Arial" panose="020B0604020202020204" pitchFamily="34" charset="0"/>
              </a:rPr>
              <a:t>Partitioning The Variance of Y</a:t>
            </a:r>
            <a:endParaRPr lang="en-US" sz="2400" cap="small" dirty="0">
              <a:solidFill>
                <a:schemeClr val="bg1">
                  <a:lumMod val="65000"/>
                </a:schemeClr>
              </a:solidFill>
              <a:latin typeface="Arial" panose="020B0604020202020204" pitchFamily="34" charset="0"/>
              <a:cs typeface="Arial" panose="020B0604020202020204" pitchFamily="34" charset="0"/>
            </a:endParaRPr>
          </a:p>
        </p:txBody>
      </p:sp>
      <p:sp>
        <p:nvSpPr>
          <p:cNvPr id="29" name="Title 1"/>
          <p:cNvSpPr txBox="1">
            <a:spLocks/>
          </p:cNvSpPr>
          <p:nvPr/>
        </p:nvSpPr>
        <p:spPr>
          <a:xfrm>
            <a:off x="457200" y="5143502"/>
            <a:ext cx="1658317" cy="925618"/>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dirty="0" smtClean="0">
                <a:solidFill>
                  <a:schemeClr val="bg1">
                    <a:lumMod val="50000"/>
                  </a:schemeClr>
                </a:solidFill>
                <a:latin typeface="Arial" panose="020B0604020202020204" pitchFamily="34" charset="0"/>
                <a:cs typeface="Arial" panose="020B0604020202020204" pitchFamily="34" charset="0"/>
              </a:rPr>
              <a:t>Visually</a:t>
            </a:r>
            <a:endParaRPr lang="en-US" sz="1200" dirty="0">
              <a:solidFill>
                <a:schemeClr val="bg1">
                  <a:lumMod val="50000"/>
                </a:schemeClr>
              </a:solidFill>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30" name="TextBox 29"/>
              <p:cNvSpPr txBox="1"/>
              <p:nvPr/>
            </p:nvSpPr>
            <p:spPr>
              <a:xfrm>
                <a:off x="2362200" y="3424237"/>
                <a:ext cx="2627849" cy="68401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solidFill>
                            <a:schemeClr val="tx1">
                              <a:lumMod val="50000"/>
                              <a:lumOff val="50000"/>
                            </a:schemeClr>
                          </a:solidFill>
                          <a:latin typeface="Cambria Math"/>
                        </a:rPr>
                        <m:t>𝑣𝑎𝑟</m:t>
                      </m:r>
                      <m:d>
                        <m:dPr>
                          <m:ctrlPr>
                            <a:rPr lang="en-US" b="0" i="1" smtClean="0">
                              <a:solidFill>
                                <a:schemeClr val="tx1">
                                  <a:lumMod val="50000"/>
                                  <a:lumOff val="50000"/>
                                </a:schemeClr>
                              </a:solidFill>
                              <a:latin typeface="Cambria Math"/>
                            </a:rPr>
                          </m:ctrlPr>
                        </m:dPr>
                        <m:e>
                          <m:r>
                            <a:rPr lang="en-US" b="0" i="1" smtClean="0">
                              <a:solidFill>
                                <a:schemeClr val="tx1">
                                  <a:lumMod val="50000"/>
                                  <a:lumOff val="50000"/>
                                </a:schemeClr>
                              </a:solidFill>
                              <a:latin typeface="Cambria Math"/>
                            </a:rPr>
                            <m:t>𝑦</m:t>
                          </m:r>
                        </m:e>
                      </m:d>
                      <m:r>
                        <a:rPr lang="en-US" b="0" i="1" smtClean="0">
                          <a:solidFill>
                            <a:schemeClr val="tx1">
                              <a:lumMod val="50000"/>
                              <a:lumOff val="50000"/>
                            </a:schemeClr>
                          </a:solidFill>
                          <a:latin typeface="Cambria Math"/>
                        </a:rPr>
                        <m:t>=</m:t>
                      </m:r>
                      <m:f>
                        <m:fPr>
                          <m:ctrlPr>
                            <a:rPr lang="en-US" b="0" i="1" smtClean="0">
                              <a:solidFill>
                                <a:schemeClr val="tx1">
                                  <a:lumMod val="50000"/>
                                  <a:lumOff val="50000"/>
                                </a:schemeClr>
                              </a:solidFill>
                              <a:latin typeface="Cambria Math"/>
                            </a:rPr>
                          </m:ctrlPr>
                        </m:fPr>
                        <m:num>
                          <m:sSup>
                            <m:sSupPr>
                              <m:ctrlPr>
                                <a:rPr lang="en-US" b="0" i="1" smtClean="0">
                                  <a:solidFill>
                                    <a:schemeClr val="tx1">
                                      <a:lumMod val="50000"/>
                                      <a:lumOff val="50000"/>
                                    </a:schemeClr>
                                  </a:solidFill>
                                  <a:latin typeface="Cambria Math"/>
                                </a:rPr>
                              </m:ctrlPr>
                            </m:sSupPr>
                            <m:e>
                              <m:nary>
                                <m:naryPr>
                                  <m:chr m:val="∑"/>
                                  <m:subHide m:val="on"/>
                                  <m:supHide m:val="on"/>
                                  <m:ctrlPr>
                                    <a:rPr lang="en-US" b="0" i="1" smtClean="0">
                                      <a:solidFill>
                                        <a:schemeClr val="tx1">
                                          <a:lumMod val="50000"/>
                                          <a:lumOff val="50000"/>
                                        </a:schemeClr>
                                      </a:solidFill>
                                      <a:latin typeface="Cambria Math"/>
                                    </a:rPr>
                                  </m:ctrlPr>
                                </m:naryPr>
                                <m:sub/>
                                <m:sup/>
                                <m:e>
                                  <m:r>
                                    <a:rPr lang="en-US" b="0" i="1" smtClean="0">
                                      <a:solidFill>
                                        <a:schemeClr val="tx1">
                                          <a:lumMod val="50000"/>
                                          <a:lumOff val="50000"/>
                                        </a:schemeClr>
                                      </a:solidFill>
                                      <a:latin typeface="Cambria Math"/>
                                    </a:rPr>
                                    <m:t>(</m:t>
                                  </m:r>
                                  <m:sSub>
                                    <m:sSubPr>
                                      <m:ctrlPr>
                                        <a:rPr lang="en-US" b="0" i="1" smtClean="0">
                                          <a:solidFill>
                                            <a:srgbClr val="FF0000"/>
                                          </a:solidFill>
                                          <a:latin typeface="Cambria Math"/>
                                        </a:rPr>
                                      </m:ctrlPr>
                                    </m:sSubPr>
                                    <m:e>
                                      <m:r>
                                        <a:rPr lang="en-US" b="0" i="1" smtClean="0">
                                          <a:solidFill>
                                            <a:srgbClr val="FF0000"/>
                                          </a:solidFill>
                                          <a:latin typeface="Cambria Math"/>
                                        </a:rPr>
                                        <m:t>𝑦</m:t>
                                      </m:r>
                                    </m:e>
                                    <m:sub>
                                      <m:r>
                                        <a:rPr lang="en-US" b="0" i="1" smtClean="0">
                                          <a:solidFill>
                                            <a:srgbClr val="FF0000"/>
                                          </a:solidFill>
                                          <a:latin typeface="Cambria Math"/>
                                        </a:rPr>
                                        <m:t>𝑖</m:t>
                                      </m:r>
                                    </m:sub>
                                  </m:sSub>
                                  <m:r>
                                    <a:rPr lang="en-US" b="0" i="1" smtClean="0">
                                      <a:solidFill>
                                        <a:schemeClr val="tx1">
                                          <a:lumMod val="50000"/>
                                          <a:lumOff val="50000"/>
                                        </a:schemeClr>
                                      </a:solidFill>
                                      <a:latin typeface="Cambria Math"/>
                                    </a:rPr>
                                    <m:t>−</m:t>
                                  </m:r>
                                  <m:acc>
                                    <m:accPr>
                                      <m:chr m:val="̅"/>
                                      <m:ctrlPr>
                                        <a:rPr lang="en-US" b="0" i="1" smtClean="0">
                                          <a:solidFill>
                                            <a:schemeClr val="tx1">
                                              <a:lumMod val="50000"/>
                                              <a:lumOff val="50000"/>
                                            </a:schemeClr>
                                          </a:solidFill>
                                          <a:latin typeface="Cambria Math"/>
                                        </a:rPr>
                                      </m:ctrlPr>
                                    </m:accPr>
                                    <m:e>
                                      <m:r>
                                        <a:rPr lang="en-US" b="0" i="1" smtClean="0">
                                          <a:solidFill>
                                            <a:srgbClr val="0070C0"/>
                                          </a:solidFill>
                                          <a:latin typeface="Cambria Math"/>
                                        </a:rPr>
                                        <m:t>𝑦</m:t>
                                      </m:r>
                                    </m:e>
                                  </m:acc>
                                  <m:r>
                                    <a:rPr lang="en-US" b="0" i="1" smtClean="0">
                                      <a:solidFill>
                                        <a:schemeClr val="tx1">
                                          <a:lumMod val="50000"/>
                                          <a:lumOff val="50000"/>
                                        </a:schemeClr>
                                      </a:solidFill>
                                      <a:latin typeface="Cambria Math"/>
                                    </a:rPr>
                                    <m:t>)</m:t>
                                  </m:r>
                                </m:e>
                              </m:nary>
                            </m:e>
                            <m:sup>
                              <m:r>
                                <a:rPr lang="en-US" b="0" i="1" smtClean="0">
                                  <a:solidFill>
                                    <a:schemeClr val="tx1">
                                      <a:lumMod val="50000"/>
                                      <a:lumOff val="50000"/>
                                    </a:schemeClr>
                                  </a:solidFill>
                                  <a:latin typeface="Cambria Math"/>
                                </a:rPr>
                                <m:t>2</m:t>
                              </m:r>
                            </m:sup>
                          </m:sSup>
                        </m:num>
                        <m:den>
                          <m:r>
                            <a:rPr lang="en-US" b="0" i="1" smtClean="0">
                              <a:solidFill>
                                <a:schemeClr val="tx1">
                                  <a:lumMod val="50000"/>
                                  <a:lumOff val="50000"/>
                                </a:schemeClr>
                              </a:solidFill>
                              <a:latin typeface="Cambria Math"/>
                            </a:rPr>
                            <m:t>𝑛</m:t>
                          </m:r>
                          <m:r>
                            <a:rPr lang="en-US" b="0" i="1" smtClean="0">
                              <a:solidFill>
                                <a:schemeClr val="tx1">
                                  <a:lumMod val="50000"/>
                                  <a:lumOff val="50000"/>
                                </a:schemeClr>
                              </a:solidFill>
                              <a:latin typeface="Cambria Math"/>
                            </a:rPr>
                            <m:t>−1</m:t>
                          </m:r>
                        </m:den>
                      </m:f>
                    </m:oMath>
                  </m:oMathPara>
                </a14:m>
                <a:endParaRPr lang="en-US" dirty="0">
                  <a:solidFill>
                    <a:schemeClr val="tx1">
                      <a:lumMod val="50000"/>
                      <a:lumOff val="50000"/>
                    </a:schemeClr>
                  </a:solidFill>
                </a:endParaRPr>
              </a:p>
            </p:txBody>
          </p:sp>
        </mc:Choice>
        <mc:Fallback xmlns="">
          <p:sp>
            <p:nvSpPr>
              <p:cNvPr id="30" name="TextBox 29"/>
              <p:cNvSpPr txBox="1">
                <a:spLocks noRot="1" noChangeAspect="1" noMove="1" noResize="1" noEditPoints="1" noAdjustHandles="1" noChangeArrowheads="1" noChangeShapeType="1" noTextEdit="1"/>
              </p:cNvSpPr>
              <p:nvPr/>
            </p:nvSpPr>
            <p:spPr>
              <a:xfrm>
                <a:off x="2362200" y="3424237"/>
                <a:ext cx="2627849" cy="684012"/>
              </a:xfrm>
              <a:prstGeom prst="rect">
                <a:avLst/>
              </a:prstGeom>
              <a:blipFill rotWithShape="1">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5843780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34"/>
          <p:cNvSpPr/>
          <p:nvPr/>
        </p:nvSpPr>
        <p:spPr>
          <a:xfrm>
            <a:off x="4267200" y="6705600"/>
            <a:ext cx="2667000" cy="2514600"/>
          </a:xfrm>
          <a:prstGeom prst="rect">
            <a:avLst/>
          </a:prstGeom>
          <a:solidFill>
            <a:schemeClr val="bg1">
              <a:lumMod val="95000"/>
            </a:schemeClr>
          </a:solid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8A2A4A19-B384-42F8-8C0D-94C30AAB39F2}" type="slidenum">
              <a:rPr lang="en-US" smtClean="0"/>
              <a:pPr/>
              <a:t>5</a:t>
            </a:fld>
            <a:endParaRPr lang="en-US"/>
          </a:p>
        </p:txBody>
      </p:sp>
      <p:sp>
        <p:nvSpPr>
          <p:cNvPr id="3" name="Title 1"/>
          <p:cNvSpPr txBox="1">
            <a:spLocks/>
          </p:cNvSpPr>
          <p:nvPr/>
        </p:nvSpPr>
        <p:spPr>
          <a:xfrm>
            <a:off x="1353140" y="2442450"/>
            <a:ext cx="4933360" cy="5715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dirty="0" smtClean="0">
                <a:solidFill>
                  <a:schemeClr val="accent6">
                    <a:lumMod val="75000"/>
                  </a:schemeClr>
                </a:solidFill>
                <a:latin typeface="Arial" panose="020B0604020202020204" pitchFamily="34" charset="0"/>
                <a:cs typeface="Arial" panose="020B0604020202020204" pitchFamily="34" charset="0"/>
              </a:rPr>
              <a:t>Partitioning the Variance of Y</a:t>
            </a:r>
            <a:endParaRPr lang="en-US" sz="2400" dirty="0">
              <a:solidFill>
                <a:schemeClr val="accent6">
                  <a:lumMod val="75000"/>
                </a:schemeClr>
              </a:solidFill>
              <a:latin typeface="Arial" panose="020B0604020202020204" pitchFamily="34" charset="0"/>
              <a:cs typeface="Arial" panose="020B0604020202020204" pitchFamily="34" charset="0"/>
            </a:endParaRPr>
          </a:p>
        </p:txBody>
      </p:sp>
      <p:cxnSp>
        <p:nvCxnSpPr>
          <p:cNvPr id="4" name="Straight Connector 3"/>
          <p:cNvCxnSpPr/>
          <p:nvPr/>
        </p:nvCxnSpPr>
        <p:spPr>
          <a:xfrm flipV="1">
            <a:off x="3184526" y="4948644"/>
            <a:ext cx="2543920" cy="29956"/>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rot="5400000">
            <a:off x="3717926" y="4440715"/>
            <a:ext cx="1066800" cy="0"/>
          </a:xfrm>
          <a:prstGeom prst="line">
            <a:avLst/>
          </a:prstGeom>
          <a:ln>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6" name="Oval 5"/>
          <p:cNvSpPr/>
          <p:nvPr/>
        </p:nvSpPr>
        <p:spPr>
          <a:xfrm>
            <a:off x="4175126" y="3733800"/>
            <a:ext cx="152400" cy="152400"/>
          </a:xfrm>
          <a:prstGeom prst="ellipse">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p:cNvCxnSpPr/>
          <p:nvPr/>
        </p:nvCxnSpPr>
        <p:spPr>
          <a:xfrm>
            <a:off x="3494406" y="3892137"/>
            <a:ext cx="2103437" cy="1491338"/>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5" name="Right Brace 14"/>
          <p:cNvSpPr/>
          <p:nvPr/>
        </p:nvSpPr>
        <p:spPr>
          <a:xfrm flipH="1">
            <a:off x="4000692" y="4458645"/>
            <a:ext cx="152400" cy="457200"/>
          </a:xfrm>
          <a:prstGeom prst="rightBrace">
            <a:avLst/>
          </a:prstGeom>
          <a:solidFill>
            <a:schemeClr val="bg1"/>
          </a:solidFill>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Right Brace 15"/>
          <p:cNvSpPr/>
          <p:nvPr/>
        </p:nvSpPr>
        <p:spPr>
          <a:xfrm>
            <a:off x="4434020" y="3917413"/>
            <a:ext cx="152400" cy="457200"/>
          </a:xfrm>
          <a:prstGeom prst="rightBrace">
            <a:avLst/>
          </a:prstGeom>
          <a:solidFill>
            <a:schemeClr val="bg1"/>
          </a:solidFill>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17" name="Object 16"/>
          <p:cNvGraphicFramePr>
            <a:graphicFrameLocks noChangeAspect="1"/>
          </p:cNvGraphicFramePr>
          <p:nvPr>
            <p:extLst>
              <p:ext uri="{D42A27DB-BD31-4B8C-83A1-F6EECF244321}">
                <p14:modId xmlns:p14="http://schemas.microsoft.com/office/powerpoint/2010/main" val="267963877"/>
              </p:ext>
            </p:extLst>
          </p:nvPr>
        </p:nvGraphicFramePr>
        <p:xfrm>
          <a:off x="5745163" y="4753555"/>
          <a:ext cx="274637" cy="343296"/>
        </p:xfrm>
        <a:graphic>
          <a:graphicData uri="http://schemas.openxmlformats.org/presentationml/2006/ole">
            <mc:AlternateContent xmlns:mc="http://schemas.openxmlformats.org/markup-compatibility/2006">
              <mc:Choice xmlns:v="urn:schemas-microsoft-com:vml" Requires="v">
                <p:oleObj spid="_x0000_s6202" name="Equation" r:id="rId3" imgW="152280" imgH="190440" progId="Equation.3">
                  <p:embed/>
                </p:oleObj>
              </mc:Choice>
              <mc:Fallback>
                <p:oleObj name="Equation" r:id="rId3" imgW="152280" imgH="190440" progId="Equation.3">
                  <p:embed/>
                  <p:pic>
                    <p:nvPicPr>
                      <p:cNvPr id="0" name=""/>
                      <p:cNvPicPr>
                        <a:picLocks noChangeAspect="1" noChangeArrowheads="1"/>
                      </p:cNvPicPr>
                      <p:nvPr/>
                    </p:nvPicPr>
                    <p:blipFill>
                      <a:blip r:embed="rId4"/>
                      <a:srcRect/>
                      <a:stretch>
                        <a:fillRect/>
                      </a:stretch>
                    </p:blipFill>
                    <p:spPr bwMode="auto">
                      <a:xfrm>
                        <a:off x="5745163" y="4753555"/>
                        <a:ext cx="274637" cy="343296"/>
                      </a:xfrm>
                      <a:prstGeom prst="rect">
                        <a:avLst/>
                      </a:prstGeom>
                      <a:noFill/>
                      <a:ln>
                        <a:noFill/>
                      </a:ln>
                    </p:spPr>
                  </p:pic>
                </p:oleObj>
              </mc:Fallback>
            </mc:AlternateContent>
          </a:graphicData>
        </a:graphic>
      </p:graphicFrame>
      <p:graphicFrame>
        <p:nvGraphicFramePr>
          <p:cNvPr id="18" name="Object 17"/>
          <p:cNvGraphicFramePr>
            <a:graphicFrameLocks noChangeAspect="1"/>
          </p:cNvGraphicFramePr>
          <p:nvPr>
            <p:extLst>
              <p:ext uri="{D42A27DB-BD31-4B8C-83A1-F6EECF244321}">
                <p14:modId xmlns:p14="http://schemas.microsoft.com/office/powerpoint/2010/main" val="1993405650"/>
              </p:ext>
            </p:extLst>
          </p:nvPr>
        </p:nvGraphicFramePr>
        <p:xfrm>
          <a:off x="5757203" y="5340490"/>
          <a:ext cx="254000" cy="369455"/>
        </p:xfrm>
        <a:graphic>
          <a:graphicData uri="http://schemas.openxmlformats.org/presentationml/2006/ole">
            <mc:AlternateContent xmlns:mc="http://schemas.openxmlformats.org/markup-compatibility/2006">
              <mc:Choice xmlns:v="urn:schemas-microsoft-com:vml" Requires="v">
                <p:oleObj spid="_x0000_s6203" name="Equation" r:id="rId5" imgW="139680" imgH="203040" progId="Equation.3">
                  <p:embed/>
                </p:oleObj>
              </mc:Choice>
              <mc:Fallback>
                <p:oleObj name="Equation" r:id="rId5" imgW="139680" imgH="203040" progId="Equation.3">
                  <p:embed/>
                  <p:pic>
                    <p:nvPicPr>
                      <p:cNvPr id="0" name=""/>
                      <p:cNvPicPr>
                        <a:picLocks noChangeAspect="1" noChangeArrowheads="1"/>
                      </p:cNvPicPr>
                      <p:nvPr/>
                    </p:nvPicPr>
                    <p:blipFill>
                      <a:blip r:embed="rId6"/>
                      <a:srcRect/>
                      <a:stretch>
                        <a:fillRect/>
                      </a:stretch>
                    </p:blipFill>
                    <p:spPr bwMode="auto">
                      <a:xfrm>
                        <a:off x="5757203" y="5340490"/>
                        <a:ext cx="254000" cy="369455"/>
                      </a:xfrm>
                      <a:prstGeom prst="rect">
                        <a:avLst/>
                      </a:prstGeom>
                      <a:noFill/>
                      <a:ln>
                        <a:noFill/>
                      </a:ln>
                    </p:spPr>
                  </p:pic>
                </p:oleObj>
              </mc:Fallback>
            </mc:AlternateContent>
          </a:graphicData>
        </a:graphic>
      </p:graphicFrame>
      <p:sp>
        <p:nvSpPr>
          <p:cNvPr id="19" name="TextBox 18"/>
          <p:cNvSpPr txBox="1"/>
          <p:nvPr/>
        </p:nvSpPr>
        <p:spPr>
          <a:xfrm>
            <a:off x="2095500" y="152400"/>
            <a:ext cx="4629472" cy="461665"/>
          </a:xfrm>
          <a:prstGeom prst="rect">
            <a:avLst/>
          </a:prstGeom>
          <a:noFill/>
        </p:spPr>
        <p:txBody>
          <a:bodyPr wrap="none" rtlCol="0">
            <a:spAutoFit/>
          </a:bodyPr>
          <a:lstStyle/>
          <a:p>
            <a:r>
              <a:rPr lang="en-US" sz="2400" cap="small" dirty="0" smtClean="0">
                <a:solidFill>
                  <a:schemeClr val="bg1">
                    <a:lumMod val="65000"/>
                  </a:schemeClr>
                </a:solidFill>
                <a:latin typeface="Arial" panose="020B0604020202020204" pitchFamily="34" charset="0"/>
                <a:cs typeface="Arial" panose="020B0604020202020204" pitchFamily="34" charset="0"/>
              </a:rPr>
              <a:t>Partitioning The Variance of Y</a:t>
            </a:r>
            <a:endParaRPr lang="en-US" sz="2400" cap="small" dirty="0">
              <a:solidFill>
                <a:schemeClr val="bg1">
                  <a:lumMod val="65000"/>
                </a:schemeClr>
              </a:solidFill>
              <a:latin typeface="Arial" panose="020B0604020202020204" pitchFamily="34" charset="0"/>
              <a:cs typeface="Arial" panose="020B0604020202020204" pitchFamily="34" charset="0"/>
            </a:endParaRPr>
          </a:p>
        </p:txBody>
      </p:sp>
      <p:sp>
        <p:nvSpPr>
          <p:cNvPr id="23" name="TextBox 22"/>
          <p:cNvSpPr txBox="1"/>
          <p:nvPr/>
        </p:nvSpPr>
        <p:spPr>
          <a:xfrm>
            <a:off x="4834311" y="5358690"/>
            <a:ext cx="896464" cy="461665"/>
          </a:xfrm>
          <a:prstGeom prst="rect">
            <a:avLst/>
          </a:prstGeom>
          <a:noFill/>
        </p:spPr>
        <p:txBody>
          <a:bodyPr wrap="none" rtlCol="0">
            <a:spAutoFit/>
          </a:bodyPr>
          <a:lstStyle/>
          <a:p>
            <a:pPr algn="ctr"/>
            <a:r>
              <a:rPr lang="en-US" sz="1200" dirty="0" smtClean="0">
                <a:solidFill>
                  <a:schemeClr val="tx1">
                    <a:lumMod val="50000"/>
                    <a:lumOff val="50000"/>
                  </a:schemeClr>
                </a:solidFill>
              </a:rPr>
              <a:t>Regression </a:t>
            </a:r>
            <a:br>
              <a:rPr lang="en-US" sz="1200" dirty="0" smtClean="0">
                <a:solidFill>
                  <a:schemeClr val="tx1">
                    <a:lumMod val="50000"/>
                    <a:lumOff val="50000"/>
                  </a:schemeClr>
                </a:solidFill>
              </a:rPr>
            </a:br>
            <a:r>
              <a:rPr lang="en-US" sz="1200" dirty="0" smtClean="0">
                <a:solidFill>
                  <a:schemeClr val="tx1">
                    <a:lumMod val="50000"/>
                    <a:lumOff val="50000"/>
                  </a:schemeClr>
                </a:solidFill>
              </a:rPr>
              <a:t>Line</a:t>
            </a:r>
            <a:endParaRPr lang="en-US" sz="1200" dirty="0">
              <a:solidFill>
                <a:schemeClr val="tx1">
                  <a:lumMod val="50000"/>
                  <a:lumOff val="50000"/>
                </a:schemeClr>
              </a:solidFill>
            </a:endParaRPr>
          </a:p>
        </p:txBody>
      </p:sp>
      <p:sp>
        <p:nvSpPr>
          <p:cNvPr id="24" name="TextBox 23"/>
          <p:cNvSpPr txBox="1"/>
          <p:nvPr/>
        </p:nvSpPr>
        <p:spPr>
          <a:xfrm>
            <a:off x="4617403" y="3999466"/>
            <a:ext cx="769185" cy="307777"/>
          </a:xfrm>
          <a:prstGeom prst="rect">
            <a:avLst/>
          </a:prstGeom>
          <a:solidFill>
            <a:schemeClr val="bg1"/>
          </a:solidFill>
        </p:spPr>
        <p:txBody>
          <a:bodyPr wrap="none" rtlCol="0">
            <a:spAutoFit/>
          </a:bodyPr>
          <a:lstStyle/>
          <a:p>
            <a:r>
              <a:rPr lang="en-US" sz="1400" b="1" dirty="0" smtClean="0">
                <a:solidFill>
                  <a:schemeClr val="tx2"/>
                </a:solidFill>
              </a:rPr>
              <a:t>Error SS</a:t>
            </a:r>
            <a:endParaRPr lang="en-US" sz="1400" b="1" dirty="0">
              <a:solidFill>
                <a:schemeClr val="tx2"/>
              </a:solidFill>
            </a:endParaRPr>
          </a:p>
        </p:txBody>
      </p:sp>
      <p:sp>
        <p:nvSpPr>
          <p:cNvPr id="25" name="TextBox 24"/>
          <p:cNvSpPr txBox="1"/>
          <p:nvPr/>
        </p:nvSpPr>
        <p:spPr>
          <a:xfrm>
            <a:off x="2815863" y="4562618"/>
            <a:ext cx="1201163" cy="307777"/>
          </a:xfrm>
          <a:prstGeom prst="rect">
            <a:avLst/>
          </a:prstGeom>
          <a:solidFill>
            <a:schemeClr val="bg1"/>
          </a:solidFill>
        </p:spPr>
        <p:txBody>
          <a:bodyPr wrap="none" rtlCol="0">
            <a:spAutoFit/>
          </a:bodyPr>
          <a:lstStyle/>
          <a:p>
            <a:r>
              <a:rPr lang="en-US" sz="1400" b="1" dirty="0" smtClean="0">
                <a:solidFill>
                  <a:srgbClr val="FF0000"/>
                </a:solidFill>
              </a:rPr>
              <a:t>Regression SS</a:t>
            </a:r>
            <a:endParaRPr lang="en-US" sz="1400" b="1" dirty="0">
              <a:solidFill>
                <a:srgbClr val="FF0000"/>
              </a:solidFill>
            </a:endParaRPr>
          </a:p>
        </p:txBody>
      </p:sp>
      <p:sp>
        <p:nvSpPr>
          <p:cNvPr id="26" name="Left Brace 25"/>
          <p:cNvSpPr/>
          <p:nvPr/>
        </p:nvSpPr>
        <p:spPr>
          <a:xfrm>
            <a:off x="2545110" y="3756527"/>
            <a:ext cx="228253" cy="1192117"/>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TextBox 26"/>
          <p:cNvSpPr txBox="1"/>
          <p:nvPr/>
        </p:nvSpPr>
        <p:spPr>
          <a:xfrm>
            <a:off x="1630363" y="4167106"/>
            <a:ext cx="900311" cy="369332"/>
          </a:xfrm>
          <a:prstGeom prst="rect">
            <a:avLst/>
          </a:prstGeom>
          <a:noFill/>
        </p:spPr>
        <p:txBody>
          <a:bodyPr wrap="none" rtlCol="0">
            <a:spAutoFit/>
          </a:bodyPr>
          <a:lstStyle/>
          <a:p>
            <a:r>
              <a:rPr lang="en-US" dirty="0" smtClean="0"/>
              <a:t>Total SS</a:t>
            </a:r>
            <a:endParaRPr lang="en-US" dirty="0"/>
          </a:p>
        </p:txBody>
      </p:sp>
      <p:graphicFrame>
        <p:nvGraphicFramePr>
          <p:cNvPr id="28" name="Object 27"/>
          <p:cNvGraphicFramePr>
            <a:graphicFrameLocks noChangeAspect="1"/>
          </p:cNvGraphicFramePr>
          <p:nvPr>
            <p:extLst>
              <p:ext uri="{D42A27DB-BD31-4B8C-83A1-F6EECF244321}">
                <p14:modId xmlns:p14="http://schemas.microsoft.com/office/powerpoint/2010/main" val="345162247"/>
              </p:ext>
            </p:extLst>
          </p:nvPr>
        </p:nvGraphicFramePr>
        <p:xfrm>
          <a:off x="4458494" y="6996112"/>
          <a:ext cx="2284412" cy="1933575"/>
        </p:xfrm>
        <a:graphic>
          <a:graphicData uri="http://schemas.openxmlformats.org/presentationml/2006/ole">
            <mc:AlternateContent xmlns:mc="http://schemas.openxmlformats.org/markup-compatibility/2006">
              <mc:Choice xmlns:v="urn:schemas-microsoft-com:vml" Requires="v">
                <p:oleObj spid="_x0000_s6204" name="Equation" r:id="rId7" imgW="1815840" imgH="1523880" progId="Equation.3">
                  <p:embed/>
                </p:oleObj>
              </mc:Choice>
              <mc:Fallback>
                <p:oleObj name="Equation" r:id="rId7" imgW="1815840" imgH="1523880" progId="Equation.3">
                  <p:embed/>
                  <p:pic>
                    <p:nvPicPr>
                      <p:cNvPr id="0" name="Object 14"/>
                      <p:cNvPicPr>
                        <a:picLocks noChangeAspect="1" noChangeArrowheads="1"/>
                      </p:cNvPicPr>
                      <p:nvPr/>
                    </p:nvPicPr>
                    <p:blipFill>
                      <a:blip r:embed="rId8"/>
                      <a:srcRect/>
                      <a:stretch>
                        <a:fillRect/>
                      </a:stretch>
                    </p:blipFill>
                    <p:spPr bwMode="auto">
                      <a:xfrm>
                        <a:off x="4458494" y="6996112"/>
                        <a:ext cx="2284412" cy="1933575"/>
                      </a:xfrm>
                      <a:prstGeom prst="rect">
                        <a:avLst/>
                      </a:prstGeom>
                      <a:noFill/>
                      <a:ln>
                        <a:noFill/>
                      </a:ln>
                    </p:spPr>
                  </p:pic>
                </p:oleObj>
              </mc:Fallback>
            </mc:AlternateContent>
          </a:graphicData>
        </a:graphic>
      </p:graphicFrame>
      <p:sp>
        <p:nvSpPr>
          <p:cNvPr id="37" name="TextBox 36"/>
          <p:cNvSpPr txBox="1"/>
          <p:nvPr/>
        </p:nvSpPr>
        <p:spPr>
          <a:xfrm>
            <a:off x="466148" y="7128808"/>
            <a:ext cx="3228739" cy="1938992"/>
          </a:xfrm>
          <a:prstGeom prst="rect">
            <a:avLst/>
          </a:prstGeom>
          <a:noFill/>
        </p:spPr>
        <p:txBody>
          <a:bodyPr wrap="square" rtlCol="0">
            <a:spAutoFit/>
          </a:bodyPr>
          <a:lstStyle/>
          <a:p>
            <a:pPr algn="just"/>
            <a:r>
              <a:rPr lang="en-US" sz="1200" dirty="0" smtClean="0">
                <a:solidFill>
                  <a:schemeClr val="bg1">
                    <a:lumMod val="50000"/>
                  </a:schemeClr>
                </a:solidFill>
                <a:latin typeface="Times New Roman" panose="02020603050405020304" pitchFamily="18" charset="0"/>
                <a:cs typeface="Times New Roman" panose="02020603050405020304" pitchFamily="18" charset="0"/>
              </a:rPr>
              <a:t>Recall that the variance is just a sum of squared deviations from the mean divided by the sample size (minus a couple degrees of freedom). We sometimes just work with the sum of squares directly for the east of calculation. </a:t>
            </a:r>
          </a:p>
          <a:p>
            <a:pPr algn="just"/>
            <a:endParaRPr lang="en-US" sz="1200" dirty="0">
              <a:solidFill>
                <a:schemeClr val="bg1">
                  <a:lumMod val="50000"/>
                </a:schemeClr>
              </a:solidFill>
              <a:latin typeface="Times New Roman" panose="02020603050405020304" pitchFamily="18" charset="0"/>
              <a:cs typeface="Times New Roman" panose="02020603050405020304" pitchFamily="18" charset="0"/>
            </a:endParaRPr>
          </a:p>
          <a:p>
            <a:pPr algn="just"/>
            <a:r>
              <a:rPr lang="en-US" sz="1200" dirty="0" smtClean="0">
                <a:solidFill>
                  <a:schemeClr val="bg1">
                    <a:lumMod val="50000"/>
                  </a:schemeClr>
                </a:solidFill>
                <a:latin typeface="Times New Roman" panose="02020603050405020304" pitchFamily="18" charset="0"/>
                <a:cs typeface="Times New Roman" panose="02020603050405020304" pitchFamily="18" charset="0"/>
              </a:rPr>
              <a:t>We can split the total variance (TSS/n-1) into an explained and an error portion. These portions are then manipulated separately, and also used in important calculations like the R-square.</a:t>
            </a:r>
            <a:endParaRPr lang="en-US" sz="1200" dirty="0">
              <a:solidFill>
                <a:schemeClr val="bg1">
                  <a:lumMod val="50000"/>
                </a:schemeClr>
              </a:solidFill>
              <a:latin typeface="Times New Roman" panose="02020603050405020304" pitchFamily="18" charset="0"/>
              <a:cs typeface="Times New Roman" panose="02020603050405020304" pitchFamily="18" charset="0"/>
            </a:endParaRPr>
          </a:p>
        </p:txBody>
      </p:sp>
      <p:sp>
        <p:nvSpPr>
          <p:cNvPr id="38" name="TextBox 37"/>
          <p:cNvSpPr txBox="1"/>
          <p:nvPr/>
        </p:nvSpPr>
        <p:spPr>
          <a:xfrm>
            <a:off x="457620" y="6763229"/>
            <a:ext cx="4251542" cy="369332"/>
          </a:xfrm>
          <a:prstGeom prst="rect">
            <a:avLst/>
          </a:prstGeom>
          <a:noFill/>
        </p:spPr>
        <p:txBody>
          <a:bodyPr wrap="square" rtlCol="0">
            <a:spAutoFit/>
          </a:bodyPr>
          <a:lstStyle/>
          <a:p>
            <a:r>
              <a:rPr lang="en-US" b="1" dirty="0" smtClean="0">
                <a:solidFill>
                  <a:schemeClr val="accent6">
                    <a:lumMod val="75000"/>
                  </a:schemeClr>
                </a:solidFill>
              </a:rPr>
              <a:t>Two parts of the variance of Y</a:t>
            </a:r>
            <a:endParaRPr lang="en-US" b="1" dirty="0">
              <a:solidFill>
                <a:schemeClr val="accent6">
                  <a:lumMod val="75000"/>
                </a:schemeClr>
              </a:solidFill>
            </a:endParaRPr>
          </a:p>
        </p:txBody>
      </p:sp>
    </p:spTree>
    <p:extLst>
      <p:ext uri="{BB962C8B-B14F-4D97-AF65-F5344CB8AC3E}">
        <p14:creationId xmlns:p14="http://schemas.microsoft.com/office/powerpoint/2010/main" val="21978211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ectangle 43"/>
          <p:cNvSpPr/>
          <p:nvPr/>
        </p:nvSpPr>
        <p:spPr>
          <a:xfrm>
            <a:off x="4114800" y="6705600"/>
            <a:ext cx="3048000" cy="2514600"/>
          </a:xfrm>
          <a:prstGeom prst="rect">
            <a:avLst/>
          </a:prstGeom>
          <a:solidFill>
            <a:schemeClr val="bg1">
              <a:lumMod val="95000"/>
            </a:schemeClr>
          </a:solid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8A2A4A19-B384-42F8-8C0D-94C30AAB39F2}" type="slidenum">
              <a:rPr lang="en-US" smtClean="0"/>
              <a:pPr/>
              <a:t>6</a:t>
            </a:fld>
            <a:endParaRPr lang="en-US"/>
          </a:p>
        </p:txBody>
      </p:sp>
      <p:sp>
        <p:nvSpPr>
          <p:cNvPr id="9" name="Rectangle 8"/>
          <p:cNvSpPr/>
          <p:nvPr/>
        </p:nvSpPr>
        <p:spPr>
          <a:xfrm>
            <a:off x="1500193" y="7391400"/>
            <a:ext cx="457200" cy="762000"/>
          </a:xfrm>
          <a:prstGeom prst="rect">
            <a:avLst/>
          </a:prstGeom>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500193" y="8153400"/>
            <a:ext cx="457200" cy="762000"/>
          </a:xfrm>
          <a:prstGeom prst="rect">
            <a:avLst/>
          </a:prstGeom>
          <a:solidFill>
            <a:srgbClr val="FF0000"/>
          </a:solid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891910" y="6934200"/>
            <a:ext cx="1661737" cy="369332"/>
          </a:xfrm>
          <a:prstGeom prst="rect">
            <a:avLst/>
          </a:prstGeom>
          <a:noFill/>
        </p:spPr>
        <p:txBody>
          <a:bodyPr wrap="none" rtlCol="0">
            <a:spAutoFit/>
          </a:bodyPr>
          <a:lstStyle/>
          <a:p>
            <a:r>
              <a:rPr lang="en-US" dirty="0" smtClean="0"/>
              <a:t>Total Variance Y</a:t>
            </a:r>
            <a:endParaRPr lang="en-US" dirty="0"/>
          </a:p>
        </p:txBody>
      </p:sp>
      <p:sp>
        <p:nvSpPr>
          <p:cNvPr id="12" name="TextBox 11"/>
          <p:cNvSpPr txBox="1"/>
          <p:nvPr/>
        </p:nvSpPr>
        <p:spPr>
          <a:xfrm>
            <a:off x="2033593" y="8379023"/>
            <a:ext cx="1243354" cy="307777"/>
          </a:xfrm>
          <a:prstGeom prst="rect">
            <a:avLst/>
          </a:prstGeom>
          <a:noFill/>
        </p:spPr>
        <p:txBody>
          <a:bodyPr wrap="none" rtlCol="0">
            <a:spAutoFit/>
          </a:bodyPr>
          <a:lstStyle/>
          <a:p>
            <a:r>
              <a:rPr lang="en-US" sz="1400" dirty="0" smtClean="0">
                <a:solidFill>
                  <a:srgbClr val="FF0000"/>
                </a:solidFill>
              </a:rPr>
              <a:t>Explained by X</a:t>
            </a:r>
            <a:endParaRPr lang="en-US" sz="1400" dirty="0">
              <a:solidFill>
                <a:srgbClr val="FF0000"/>
              </a:solidFill>
            </a:endParaRPr>
          </a:p>
        </p:txBody>
      </p:sp>
      <p:sp>
        <p:nvSpPr>
          <p:cNvPr id="13" name="TextBox 12"/>
          <p:cNvSpPr txBox="1"/>
          <p:nvPr/>
        </p:nvSpPr>
        <p:spPr>
          <a:xfrm>
            <a:off x="2033593" y="7540098"/>
            <a:ext cx="1319207" cy="523220"/>
          </a:xfrm>
          <a:prstGeom prst="rect">
            <a:avLst/>
          </a:prstGeom>
          <a:noFill/>
        </p:spPr>
        <p:txBody>
          <a:bodyPr wrap="none" rtlCol="0">
            <a:spAutoFit/>
          </a:bodyPr>
          <a:lstStyle/>
          <a:p>
            <a:pPr algn="ctr"/>
            <a:r>
              <a:rPr lang="en-US" sz="1400" dirty="0" smtClean="0">
                <a:solidFill>
                  <a:schemeClr val="accent1"/>
                </a:solidFill>
              </a:rPr>
              <a:t>Unexplained by</a:t>
            </a:r>
            <a:br>
              <a:rPr lang="en-US" sz="1400" dirty="0" smtClean="0">
                <a:solidFill>
                  <a:schemeClr val="accent1"/>
                </a:solidFill>
              </a:rPr>
            </a:br>
            <a:r>
              <a:rPr lang="en-US" sz="1400" dirty="0" smtClean="0">
                <a:solidFill>
                  <a:schemeClr val="accent1"/>
                </a:solidFill>
              </a:rPr>
              <a:t>the model, or </a:t>
            </a:r>
            <a:r>
              <a:rPr lang="en-US" sz="1400" b="1" i="1" dirty="0" smtClean="0">
                <a:solidFill>
                  <a:schemeClr val="accent1"/>
                </a:solidFill>
              </a:rPr>
              <a:t>e</a:t>
            </a:r>
            <a:endParaRPr lang="en-US" sz="1400" b="1" i="1" dirty="0">
              <a:solidFill>
                <a:schemeClr val="accent1"/>
              </a:solidFill>
            </a:endParaRPr>
          </a:p>
        </p:txBody>
      </p:sp>
      <p:sp>
        <p:nvSpPr>
          <p:cNvPr id="19" name="TextBox 18"/>
          <p:cNvSpPr txBox="1"/>
          <p:nvPr/>
        </p:nvSpPr>
        <p:spPr>
          <a:xfrm>
            <a:off x="2095500" y="152400"/>
            <a:ext cx="4629472" cy="461665"/>
          </a:xfrm>
          <a:prstGeom prst="rect">
            <a:avLst/>
          </a:prstGeom>
          <a:noFill/>
        </p:spPr>
        <p:txBody>
          <a:bodyPr wrap="none" rtlCol="0">
            <a:spAutoFit/>
          </a:bodyPr>
          <a:lstStyle/>
          <a:p>
            <a:r>
              <a:rPr lang="en-US" sz="2400" cap="small" dirty="0" smtClean="0">
                <a:solidFill>
                  <a:schemeClr val="bg1">
                    <a:lumMod val="65000"/>
                  </a:schemeClr>
                </a:solidFill>
                <a:latin typeface="Arial" panose="020B0604020202020204" pitchFamily="34" charset="0"/>
                <a:cs typeface="Arial" panose="020B0604020202020204" pitchFamily="34" charset="0"/>
              </a:rPr>
              <a:t>Partitioning The Variance of Y</a:t>
            </a:r>
            <a:endParaRPr lang="en-US" sz="2400" cap="small" dirty="0">
              <a:solidFill>
                <a:schemeClr val="bg1">
                  <a:lumMod val="65000"/>
                </a:schemeClr>
              </a:solidFill>
              <a:latin typeface="Arial" panose="020B0604020202020204" pitchFamily="34" charset="0"/>
              <a:cs typeface="Arial" panose="020B0604020202020204" pitchFamily="34" charset="0"/>
            </a:endParaRPr>
          </a:p>
        </p:txBody>
      </p:sp>
      <p:sp>
        <p:nvSpPr>
          <p:cNvPr id="29" name="Title 1"/>
          <p:cNvSpPr txBox="1">
            <a:spLocks/>
          </p:cNvSpPr>
          <p:nvPr/>
        </p:nvSpPr>
        <p:spPr>
          <a:xfrm>
            <a:off x="1353140" y="2442450"/>
            <a:ext cx="4933360" cy="5715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dirty="0" smtClean="0">
                <a:solidFill>
                  <a:schemeClr val="accent6">
                    <a:lumMod val="75000"/>
                  </a:schemeClr>
                </a:solidFill>
                <a:latin typeface="Arial" panose="020B0604020202020204" pitchFamily="34" charset="0"/>
                <a:cs typeface="Arial" panose="020B0604020202020204" pitchFamily="34" charset="0"/>
              </a:rPr>
              <a:t>Partitioning the Variance of Y</a:t>
            </a:r>
            <a:endParaRPr lang="en-US" sz="2400" dirty="0">
              <a:solidFill>
                <a:schemeClr val="accent6">
                  <a:lumMod val="75000"/>
                </a:schemeClr>
              </a:solidFill>
              <a:latin typeface="Arial" panose="020B0604020202020204" pitchFamily="34" charset="0"/>
              <a:cs typeface="Arial" panose="020B0604020202020204" pitchFamily="34" charset="0"/>
            </a:endParaRPr>
          </a:p>
        </p:txBody>
      </p:sp>
      <p:cxnSp>
        <p:nvCxnSpPr>
          <p:cNvPr id="30" name="Straight Connector 29"/>
          <p:cNvCxnSpPr/>
          <p:nvPr/>
        </p:nvCxnSpPr>
        <p:spPr>
          <a:xfrm flipV="1">
            <a:off x="3184526" y="4948644"/>
            <a:ext cx="2543920" cy="29956"/>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3717926" y="4440715"/>
            <a:ext cx="1066800" cy="0"/>
          </a:xfrm>
          <a:prstGeom prst="line">
            <a:avLst/>
          </a:prstGeom>
          <a:ln>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2" name="Oval 31"/>
          <p:cNvSpPr/>
          <p:nvPr/>
        </p:nvSpPr>
        <p:spPr>
          <a:xfrm>
            <a:off x="4175126" y="3733800"/>
            <a:ext cx="152400" cy="152400"/>
          </a:xfrm>
          <a:prstGeom prst="ellipse">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3" name="Straight Connector 32"/>
          <p:cNvCxnSpPr/>
          <p:nvPr/>
        </p:nvCxnSpPr>
        <p:spPr>
          <a:xfrm>
            <a:off x="3494406" y="3892137"/>
            <a:ext cx="2103437" cy="1491338"/>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4" name="Right Brace 33"/>
          <p:cNvSpPr/>
          <p:nvPr/>
        </p:nvSpPr>
        <p:spPr>
          <a:xfrm flipH="1">
            <a:off x="4000692" y="4458645"/>
            <a:ext cx="152400" cy="457200"/>
          </a:xfrm>
          <a:prstGeom prst="rightBrace">
            <a:avLst/>
          </a:prstGeom>
          <a:solidFill>
            <a:schemeClr val="bg1"/>
          </a:solidFill>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Right Brace 35"/>
          <p:cNvSpPr/>
          <p:nvPr/>
        </p:nvSpPr>
        <p:spPr>
          <a:xfrm>
            <a:off x="4434020" y="3917413"/>
            <a:ext cx="152400" cy="457200"/>
          </a:xfrm>
          <a:prstGeom prst="rightBrace">
            <a:avLst/>
          </a:prstGeom>
          <a:solidFill>
            <a:schemeClr val="bg1"/>
          </a:solidFill>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37" name="Object 36"/>
          <p:cNvGraphicFramePr>
            <a:graphicFrameLocks noChangeAspect="1"/>
          </p:cNvGraphicFramePr>
          <p:nvPr>
            <p:extLst>
              <p:ext uri="{D42A27DB-BD31-4B8C-83A1-F6EECF244321}">
                <p14:modId xmlns:p14="http://schemas.microsoft.com/office/powerpoint/2010/main" val="3295785560"/>
              </p:ext>
            </p:extLst>
          </p:nvPr>
        </p:nvGraphicFramePr>
        <p:xfrm>
          <a:off x="5745163" y="4753555"/>
          <a:ext cx="274637" cy="343296"/>
        </p:xfrm>
        <a:graphic>
          <a:graphicData uri="http://schemas.openxmlformats.org/presentationml/2006/ole">
            <mc:AlternateContent xmlns:mc="http://schemas.openxmlformats.org/markup-compatibility/2006">
              <mc:Choice xmlns:v="urn:schemas-microsoft-com:vml" Requires="v">
                <p:oleObj spid="_x0000_s7204" name="Equation" r:id="rId3" imgW="152280" imgH="190440" progId="Equation.3">
                  <p:embed/>
                </p:oleObj>
              </mc:Choice>
              <mc:Fallback>
                <p:oleObj name="Equation" r:id="rId3" imgW="152280" imgH="190440" progId="Equation.3">
                  <p:embed/>
                  <p:pic>
                    <p:nvPicPr>
                      <p:cNvPr id="0" name=""/>
                      <p:cNvPicPr>
                        <a:picLocks noChangeAspect="1" noChangeArrowheads="1"/>
                      </p:cNvPicPr>
                      <p:nvPr/>
                    </p:nvPicPr>
                    <p:blipFill>
                      <a:blip r:embed="rId4"/>
                      <a:srcRect/>
                      <a:stretch>
                        <a:fillRect/>
                      </a:stretch>
                    </p:blipFill>
                    <p:spPr bwMode="auto">
                      <a:xfrm>
                        <a:off x="5745163" y="4753555"/>
                        <a:ext cx="274637" cy="343296"/>
                      </a:xfrm>
                      <a:prstGeom prst="rect">
                        <a:avLst/>
                      </a:prstGeom>
                      <a:noFill/>
                      <a:ln>
                        <a:noFill/>
                      </a:ln>
                    </p:spPr>
                  </p:pic>
                </p:oleObj>
              </mc:Fallback>
            </mc:AlternateContent>
          </a:graphicData>
        </a:graphic>
      </p:graphicFrame>
      <p:graphicFrame>
        <p:nvGraphicFramePr>
          <p:cNvPr id="38" name="Object 37"/>
          <p:cNvGraphicFramePr>
            <a:graphicFrameLocks noChangeAspect="1"/>
          </p:cNvGraphicFramePr>
          <p:nvPr>
            <p:extLst>
              <p:ext uri="{D42A27DB-BD31-4B8C-83A1-F6EECF244321}">
                <p14:modId xmlns:p14="http://schemas.microsoft.com/office/powerpoint/2010/main" val="2276888919"/>
              </p:ext>
            </p:extLst>
          </p:nvPr>
        </p:nvGraphicFramePr>
        <p:xfrm>
          <a:off x="5757203" y="5340490"/>
          <a:ext cx="254000" cy="369455"/>
        </p:xfrm>
        <a:graphic>
          <a:graphicData uri="http://schemas.openxmlformats.org/presentationml/2006/ole">
            <mc:AlternateContent xmlns:mc="http://schemas.openxmlformats.org/markup-compatibility/2006">
              <mc:Choice xmlns:v="urn:schemas-microsoft-com:vml" Requires="v">
                <p:oleObj spid="_x0000_s7205" name="Equation" r:id="rId5" imgW="139680" imgH="203040" progId="Equation.3">
                  <p:embed/>
                </p:oleObj>
              </mc:Choice>
              <mc:Fallback>
                <p:oleObj name="Equation" r:id="rId5" imgW="139680" imgH="203040" progId="Equation.3">
                  <p:embed/>
                  <p:pic>
                    <p:nvPicPr>
                      <p:cNvPr id="0" name=""/>
                      <p:cNvPicPr>
                        <a:picLocks noChangeAspect="1" noChangeArrowheads="1"/>
                      </p:cNvPicPr>
                      <p:nvPr/>
                    </p:nvPicPr>
                    <p:blipFill>
                      <a:blip r:embed="rId6"/>
                      <a:srcRect/>
                      <a:stretch>
                        <a:fillRect/>
                      </a:stretch>
                    </p:blipFill>
                    <p:spPr bwMode="auto">
                      <a:xfrm>
                        <a:off x="5757203" y="5340490"/>
                        <a:ext cx="254000" cy="369455"/>
                      </a:xfrm>
                      <a:prstGeom prst="rect">
                        <a:avLst/>
                      </a:prstGeom>
                      <a:noFill/>
                      <a:ln>
                        <a:noFill/>
                      </a:ln>
                    </p:spPr>
                  </p:pic>
                </p:oleObj>
              </mc:Fallback>
            </mc:AlternateContent>
          </a:graphicData>
        </a:graphic>
      </p:graphicFrame>
      <p:sp>
        <p:nvSpPr>
          <p:cNvPr id="39" name="TextBox 38"/>
          <p:cNvSpPr txBox="1"/>
          <p:nvPr/>
        </p:nvSpPr>
        <p:spPr>
          <a:xfrm>
            <a:off x="4834311" y="5358690"/>
            <a:ext cx="896464" cy="461665"/>
          </a:xfrm>
          <a:prstGeom prst="rect">
            <a:avLst/>
          </a:prstGeom>
          <a:noFill/>
        </p:spPr>
        <p:txBody>
          <a:bodyPr wrap="none" rtlCol="0">
            <a:spAutoFit/>
          </a:bodyPr>
          <a:lstStyle/>
          <a:p>
            <a:pPr algn="ctr"/>
            <a:r>
              <a:rPr lang="en-US" sz="1200" dirty="0" smtClean="0">
                <a:solidFill>
                  <a:schemeClr val="tx1">
                    <a:lumMod val="50000"/>
                    <a:lumOff val="50000"/>
                  </a:schemeClr>
                </a:solidFill>
              </a:rPr>
              <a:t>Regression </a:t>
            </a:r>
            <a:br>
              <a:rPr lang="en-US" sz="1200" dirty="0" smtClean="0">
                <a:solidFill>
                  <a:schemeClr val="tx1">
                    <a:lumMod val="50000"/>
                    <a:lumOff val="50000"/>
                  </a:schemeClr>
                </a:solidFill>
              </a:rPr>
            </a:br>
            <a:r>
              <a:rPr lang="en-US" sz="1200" dirty="0" smtClean="0">
                <a:solidFill>
                  <a:schemeClr val="tx1">
                    <a:lumMod val="50000"/>
                    <a:lumOff val="50000"/>
                  </a:schemeClr>
                </a:solidFill>
              </a:rPr>
              <a:t>Line</a:t>
            </a:r>
            <a:endParaRPr lang="en-US" sz="1200" dirty="0">
              <a:solidFill>
                <a:schemeClr val="tx1">
                  <a:lumMod val="50000"/>
                  <a:lumOff val="50000"/>
                </a:schemeClr>
              </a:solidFill>
            </a:endParaRPr>
          </a:p>
        </p:txBody>
      </p:sp>
      <p:sp>
        <p:nvSpPr>
          <p:cNvPr id="40" name="TextBox 39"/>
          <p:cNvSpPr txBox="1"/>
          <p:nvPr/>
        </p:nvSpPr>
        <p:spPr>
          <a:xfrm>
            <a:off x="4617403" y="3999466"/>
            <a:ext cx="769185" cy="307777"/>
          </a:xfrm>
          <a:prstGeom prst="rect">
            <a:avLst/>
          </a:prstGeom>
          <a:solidFill>
            <a:schemeClr val="bg1"/>
          </a:solidFill>
        </p:spPr>
        <p:txBody>
          <a:bodyPr wrap="none" rtlCol="0">
            <a:spAutoFit/>
          </a:bodyPr>
          <a:lstStyle/>
          <a:p>
            <a:r>
              <a:rPr lang="en-US" sz="1400" b="1" dirty="0" smtClean="0">
                <a:solidFill>
                  <a:schemeClr val="tx2"/>
                </a:solidFill>
              </a:rPr>
              <a:t>Error SS</a:t>
            </a:r>
            <a:endParaRPr lang="en-US" sz="1400" b="1" dirty="0">
              <a:solidFill>
                <a:schemeClr val="tx2"/>
              </a:solidFill>
            </a:endParaRPr>
          </a:p>
        </p:txBody>
      </p:sp>
      <p:sp>
        <p:nvSpPr>
          <p:cNvPr id="41" name="TextBox 40"/>
          <p:cNvSpPr txBox="1"/>
          <p:nvPr/>
        </p:nvSpPr>
        <p:spPr>
          <a:xfrm>
            <a:off x="2815863" y="4562618"/>
            <a:ext cx="1201163" cy="307777"/>
          </a:xfrm>
          <a:prstGeom prst="rect">
            <a:avLst/>
          </a:prstGeom>
          <a:solidFill>
            <a:schemeClr val="bg1"/>
          </a:solidFill>
        </p:spPr>
        <p:txBody>
          <a:bodyPr wrap="none" rtlCol="0">
            <a:spAutoFit/>
          </a:bodyPr>
          <a:lstStyle/>
          <a:p>
            <a:r>
              <a:rPr lang="en-US" sz="1400" b="1" dirty="0" smtClean="0">
                <a:solidFill>
                  <a:srgbClr val="FF0000"/>
                </a:solidFill>
              </a:rPr>
              <a:t>Regression SS</a:t>
            </a:r>
            <a:endParaRPr lang="en-US" sz="1400" b="1" dirty="0">
              <a:solidFill>
                <a:srgbClr val="FF0000"/>
              </a:solidFill>
            </a:endParaRPr>
          </a:p>
        </p:txBody>
      </p:sp>
      <p:sp>
        <p:nvSpPr>
          <p:cNvPr id="42" name="Left Brace 41"/>
          <p:cNvSpPr/>
          <p:nvPr/>
        </p:nvSpPr>
        <p:spPr>
          <a:xfrm>
            <a:off x="2545110" y="3756527"/>
            <a:ext cx="228253" cy="1192117"/>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TextBox 42"/>
          <p:cNvSpPr txBox="1"/>
          <p:nvPr/>
        </p:nvSpPr>
        <p:spPr>
          <a:xfrm>
            <a:off x="1630363" y="4167106"/>
            <a:ext cx="900311" cy="369332"/>
          </a:xfrm>
          <a:prstGeom prst="rect">
            <a:avLst/>
          </a:prstGeom>
          <a:noFill/>
        </p:spPr>
        <p:txBody>
          <a:bodyPr wrap="none" rtlCol="0">
            <a:spAutoFit/>
          </a:bodyPr>
          <a:lstStyle/>
          <a:p>
            <a:r>
              <a:rPr lang="en-US" dirty="0" smtClean="0"/>
              <a:t>Total SS</a:t>
            </a:r>
            <a:endParaRPr lang="en-US" dirty="0"/>
          </a:p>
        </p:txBody>
      </p:sp>
      <p:graphicFrame>
        <p:nvGraphicFramePr>
          <p:cNvPr id="7" name="Object 6"/>
          <p:cNvGraphicFramePr>
            <a:graphicFrameLocks noChangeAspect="1"/>
          </p:cNvGraphicFramePr>
          <p:nvPr>
            <p:extLst>
              <p:ext uri="{D42A27DB-BD31-4B8C-83A1-F6EECF244321}">
                <p14:modId xmlns:p14="http://schemas.microsoft.com/office/powerpoint/2010/main" val="183487774"/>
              </p:ext>
            </p:extLst>
          </p:nvPr>
        </p:nvGraphicFramePr>
        <p:xfrm>
          <a:off x="4364038" y="7051675"/>
          <a:ext cx="2473325" cy="1820863"/>
        </p:xfrm>
        <a:graphic>
          <a:graphicData uri="http://schemas.openxmlformats.org/presentationml/2006/ole">
            <mc:AlternateContent xmlns:mc="http://schemas.openxmlformats.org/markup-compatibility/2006">
              <mc:Choice xmlns:v="urn:schemas-microsoft-com:vml" Requires="v">
                <p:oleObj spid="_x0000_s7206" name="Equation" r:id="rId7" imgW="1968480" imgH="1434960" progId="Equation.3">
                  <p:embed/>
                </p:oleObj>
              </mc:Choice>
              <mc:Fallback>
                <p:oleObj name="Equation" r:id="rId7" imgW="1968480" imgH="1434960" progId="Equation.3">
                  <p:embed/>
                  <p:pic>
                    <p:nvPicPr>
                      <p:cNvPr id="0" name="Object 27"/>
                      <p:cNvPicPr>
                        <a:picLocks noChangeAspect="1" noChangeArrowheads="1"/>
                      </p:cNvPicPr>
                      <p:nvPr/>
                    </p:nvPicPr>
                    <p:blipFill>
                      <a:blip r:embed="rId8"/>
                      <a:srcRect/>
                      <a:stretch>
                        <a:fillRect/>
                      </a:stretch>
                    </p:blipFill>
                    <p:spPr bwMode="auto">
                      <a:xfrm>
                        <a:off x="4364038" y="7051675"/>
                        <a:ext cx="2473325" cy="182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4049505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8A2A4A19-B384-42F8-8C0D-94C30AAB39F2}" type="slidenum">
              <a:rPr lang="en-US" smtClean="0"/>
              <a:pPr/>
              <a:t>7</a:t>
            </a:fld>
            <a:endParaRPr lang="en-US"/>
          </a:p>
        </p:txBody>
      </p:sp>
      <p:sp>
        <p:nvSpPr>
          <p:cNvPr id="3" name="TextBox 2"/>
          <p:cNvSpPr txBox="1"/>
          <p:nvPr/>
        </p:nvSpPr>
        <p:spPr>
          <a:xfrm>
            <a:off x="2095500" y="152400"/>
            <a:ext cx="4629472" cy="461665"/>
          </a:xfrm>
          <a:prstGeom prst="rect">
            <a:avLst/>
          </a:prstGeom>
          <a:noFill/>
        </p:spPr>
        <p:txBody>
          <a:bodyPr wrap="none" rtlCol="0">
            <a:spAutoFit/>
          </a:bodyPr>
          <a:lstStyle/>
          <a:p>
            <a:r>
              <a:rPr lang="en-US" sz="2400" cap="small" dirty="0" smtClean="0">
                <a:solidFill>
                  <a:schemeClr val="bg1">
                    <a:lumMod val="65000"/>
                  </a:schemeClr>
                </a:solidFill>
                <a:latin typeface="Arial" panose="020B0604020202020204" pitchFamily="34" charset="0"/>
                <a:cs typeface="Arial" panose="020B0604020202020204" pitchFamily="34" charset="0"/>
              </a:rPr>
              <a:t>Partitioning The Variance of Y</a:t>
            </a:r>
            <a:endParaRPr lang="en-US" sz="2400" cap="small" dirty="0">
              <a:solidFill>
                <a:schemeClr val="bg1">
                  <a:lumMod val="65000"/>
                </a:schemeClr>
              </a:solidFill>
              <a:latin typeface="Arial" panose="020B0604020202020204" pitchFamily="34" charset="0"/>
              <a:cs typeface="Arial" panose="020B0604020202020204" pitchFamily="34" charset="0"/>
            </a:endParaRPr>
          </a:p>
        </p:txBody>
      </p:sp>
      <p:sp>
        <p:nvSpPr>
          <p:cNvPr id="4" name="Title 1"/>
          <p:cNvSpPr txBox="1">
            <a:spLocks/>
          </p:cNvSpPr>
          <p:nvPr/>
        </p:nvSpPr>
        <p:spPr>
          <a:xfrm>
            <a:off x="381000" y="2209800"/>
            <a:ext cx="4933360" cy="5715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dirty="0" smtClean="0">
                <a:solidFill>
                  <a:schemeClr val="accent6">
                    <a:lumMod val="75000"/>
                  </a:schemeClr>
                </a:solidFill>
                <a:latin typeface="Arial" panose="020B0604020202020204" pitchFamily="34" charset="0"/>
                <a:cs typeface="Arial" panose="020B0604020202020204" pitchFamily="34" charset="0"/>
              </a:rPr>
              <a:t>The Math:</a:t>
            </a:r>
            <a:endParaRPr lang="en-US" sz="2400" dirty="0">
              <a:solidFill>
                <a:schemeClr val="accent6">
                  <a:lumMod val="75000"/>
                </a:schemeClr>
              </a:solidFill>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5" name="TextBox 4"/>
              <p:cNvSpPr txBox="1"/>
              <p:nvPr/>
            </p:nvSpPr>
            <p:spPr>
              <a:xfrm>
                <a:off x="1981200" y="4038600"/>
                <a:ext cx="3805337" cy="175432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𝑆𝑖𝑛𝑐𝑒</m:t>
                      </m:r>
                      <m:r>
                        <a:rPr lang="en-US" b="0" i="1" smtClean="0">
                          <a:latin typeface="Cambria Math"/>
                        </a:rPr>
                        <m:t>:     </m:t>
                      </m:r>
                      <m:r>
                        <a:rPr lang="en-US" b="0" i="1" smtClean="0">
                          <a:latin typeface="Cambria Math"/>
                        </a:rPr>
                        <m:t>𝐴</m:t>
                      </m:r>
                      <m:r>
                        <a:rPr lang="en-US" b="0" i="1" smtClean="0">
                          <a:latin typeface="Cambria Math"/>
                        </a:rPr>
                        <m:t>+</m:t>
                      </m:r>
                      <m:r>
                        <a:rPr lang="en-US" b="0" i="1" smtClean="0">
                          <a:latin typeface="Cambria Math"/>
                        </a:rPr>
                        <m:t>𝐵</m:t>
                      </m:r>
                      <m:r>
                        <a:rPr lang="en-US" b="0" i="1" smtClean="0">
                          <a:latin typeface="Cambria Math"/>
                        </a:rPr>
                        <m:t> =   </m:t>
                      </m:r>
                      <m:r>
                        <a:rPr lang="en-US" b="0" i="1" smtClean="0">
                          <a:latin typeface="Cambria Math"/>
                        </a:rPr>
                        <m:t>𝐴</m:t>
                      </m:r>
                      <m:r>
                        <a:rPr lang="en-US" b="0" i="1" smtClean="0">
                          <a:latin typeface="Cambria Math"/>
                        </a:rPr>
                        <m:t>+</m:t>
                      </m:r>
                      <m:r>
                        <a:rPr lang="en-US" b="0" i="1" smtClean="0">
                          <a:latin typeface="Cambria Math"/>
                        </a:rPr>
                        <m:t>𝐶</m:t>
                      </m:r>
                      <m:r>
                        <a:rPr lang="en-US" b="0" i="1" smtClean="0">
                          <a:latin typeface="Cambria Math"/>
                        </a:rPr>
                        <m:t> −</m:t>
                      </m:r>
                      <m:r>
                        <a:rPr lang="en-US" b="0" i="1" smtClean="0">
                          <a:latin typeface="Cambria Math"/>
                        </a:rPr>
                        <m:t>𝐶</m:t>
                      </m:r>
                      <m:r>
                        <a:rPr lang="en-US" b="0" i="1" smtClean="0">
                          <a:latin typeface="Cambria Math"/>
                        </a:rPr>
                        <m:t>+</m:t>
                      </m:r>
                      <m:r>
                        <a:rPr lang="en-US" b="0" i="1" smtClean="0">
                          <a:latin typeface="Cambria Math"/>
                        </a:rPr>
                        <m:t>𝐵</m:t>
                      </m:r>
                    </m:oMath>
                  </m:oMathPara>
                </a14:m>
                <a:endParaRPr lang="en-US" b="0" dirty="0" smtClean="0"/>
              </a:p>
              <a:p>
                <a:endParaRPr lang="en-US" dirty="0" smtClean="0"/>
              </a:p>
              <a:p>
                <a:r>
                  <a:rPr lang="en-US" dirty="0" smtClean="0"/>
                  <a:t>Variance Trick:</a:t>
                </a:r>
              </a:p>
              <a:p>
                <a:endParaRPr lang="en-US" dirty="0" smtClean="0"/>
              </a:p>
              <a:p>
                <a:endParaRPr lang="en-US" dirty="0"/>
              </a:p>
              <a:p>
                <a:endParaRPr lang="en-US" dirty="0"/>
              </a:p>
            </p:txBody>
          </p:sp>
        </mc:Choice>
        <mc:Fallback xmlns="">
          <p:sp>
            <p:nvSpPr>
              <p:cNvPr id="5" name="TextBox 4"/>
              <p:cNvSpPr txBox="1">
                <a:spLocks noRot="1" noChangeAspect="1" noMove="1" noResize="1" noEditPoints="1" noAdjustHandles="1" noChangeArrowheads="1" noChangeShapeType="1" noTextEdit="1"/>
              </p:cNvSpPr>
              <p:nvPr/>
            </p:nvSpPr>
            <p:spPr>
              <a:xfrm>
                <a:off x="1981200" y="4038600"/>
                <a:ext cx="3805337" cy="1754326"/>
              </a:xfrm>
              <a:prstGeom prst="rect">
                <a:avLst/>
              </a:prstGeom>
              <a:blipFill rotWithShape="1">
                <a:blip r:embed="rId2"/>
                <a:stretch>
                  <a:fillRect l="-1282"/>
                </a:stretch>
              </a:blipFill>
            </p:spPr>
            <p:txBody>
              <a:bodyPr/>
              <a:lstStyle/>
              <a:p>
                <a:r>
                  <a:rPr lang="en-US">
                    <a:noFill/>
                  </a:rPr>
                  <a:t> </a:t>
                </a:r>
              </a:p>
            </p:txBody>
          </p:sp>
        </mc:Fallback>
      </mc:AlternateContent>
      <p:pic>
        <p:nvPicPr>
          <p:cNvPr id="8194" name="Picture 2" descr="http://www.globalwealthprotection.com/wp-content/uploads/2013/09/See-No-Evil-Know-No-Evi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1746130"/>
            <a:ext cx="1371600" cy="20703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54190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8A2A4A19-B384-42F8-8C0D-94C30AAB39F2}" type="slidenum">
              <a:rPr lang="en-US" smtClean="0"/>
              <a:pPr/>
              <a:t>8</a:t>
            </a:fld>
            <a:endParaRPr lang="en-US"/>
          </a:p>
        </p:txBody>
      </p:sp>
      <p:sp>
        <p:nvSpPr>
          <p:cNvPr id="3" name="Oval 2"/>
          <p:cNvSpPr/>
          <p:nvPr/>
        </p:nvSpPr>
        <p:spPr>
          <a:xfrm>
            <a:off x="5145157" y="3770361"/>
            <a:ext cx="1131256" cy="1030239"/>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4976302" y="2978413"/>
            <a:ext cx="1468967" cy="1383268"/>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50000"/>
                </a:schemeClr>
              </a:solidFill>
            </a:endParaRPr>
          </a:p>
        </p:txBody>
      </p:sp>
      <p:sp>
        <p:nvSpPr>
          <p:cNvPr id="5" name="TextBox 4"/>
          <p:cNvSpPr txBox="1"/>
          <p:nvPr/>
        </p:nvSpPr>
        <p:spPr>
          <a:xfrm>
            <a:off x="5619013" y="4420355"/>
            <a:ext cx="1010387" cy="369332"/>
          </a:xfrm>
          <a:prstGeom prst="rect">
            <a:avLst/>
          </a:prstGeom>
          <a:noFill/>
          <a:ln>
            <a:noFill/>
          </a:ln>
        </p:spPr>
        <p:txBody>
          <a:bodyPr wrap="square" rtlCol="0">
            <a:spAutoFit/>
          </a:bodyPr>
          <a:lstStyle/>
          <a:p>
            <a:r>
              <a:rPr lang="en-US" b="1" dirty="0" smtClean="0">
                <a:solidFill>
                  <a:schemeClr val="bg1">
                    <a:lumMod val="50000"/>
                  </a:schemeClr>
                </a:solidFill>
              </a:rPr>
              <a:t>X</a:t>
            </a:r>
            <a:endParaRPr lang="en-US" b="1" dirty="0">
              <a:solidFill>
                <a:schemeClr val="bg1">
                  <a:lumMod val="50000"/>
                </a:schemeClr>
              </a:solidFill>
            </a:endParaRPr>
          </a:p>
        </p:txBody>
      </p:sp>
      <p:sp>
        <p:nvSpPr>
          <p:cNvPr id="6" name="TextBox 5"/>
          <p:cNvSpPr txBox="1"/>
          <p:nvPr/>
        </p:nvSpPr>
        <p:spPr>
          <a:xfrm>
            <a:off x="5204903" y="3140739"/>
            <a:ext cx="304800" cy="369332"/>
          </a:xfrm>
          <a:prstGeom prst="rect">
            <a:avLst/>
          </a:prstGeom>
          <a:noFill/>
        </p:spPr>
        <p:txBody>
          <a:bodyPr wrap="square" rtlCol="0">
            <a:spAutoFit/>
          </a:bodyPr>
          <a:lstStyle/>
          <a:p>
            <a:r>
              <a:rPr lang="en-US" b="1" dirty="0" smtClean="0">
                <a:solidFill>
                  <a:schemeClr val="bg1">
                    <a:lumMod val="50000"/>
                  </a:schemeClr>
                </a:solidFill>
              </a:rPr>
              <a:t>Y</a:t>
            </a:r>
            <a:endParaRPr lang="en-US" b="1" dirty="0">
              <a:solidFill>
                <a:schemeClr val="bg1">
                  <a:lumMod val="50000"/>
                </a:schemeClr>
              </a:solidFill>
            </a:endParaRPr>
          </a:p>
        </p:txBody>
      </p:sp>
      <p:sp>
        <p:nvSpPr>
          <p:cNvPr id="7" name="TextBox 6"/>
          <p:cNvSpPr txBox="1"/>
          <p:nvPr/>
        </p:nvSpPr>
        <p:spPr>
          <a:xfrm>
            <a:off x="5298034" y="3890747"/>
            <a:ext cx="907877" cy="369332"/>
          </a:xfrm>
          <a:prstGeom prst="rect">
            <a:avLst/>
          </a:prstGeom>
          <a:noFill/>
        </p:spPr>
        <p:txBody>
          <a:bodyPr wrap="none" rtlCol="0">
            <a:spAutoFit/>
          </a:bodyPr>
          <a:lstStyle/>
          <a:p>
            <a:r>
              <a:rPr lang="en-US" dirty="0" err="1">
                <a:solidFill>
                  <a:schemeClr val="accent6">
                    <a:lumMod val="75000"/>
                  </a:schemeClr>
                </a:solidFill>
              </a:rPr>
              <a:t>c</a:t>
            </a:r>
            <a:r>
              <a:rPr lang="en-US" dirty="0" err="1" smtClean="0">
                <a:solidFill>
                  <a:schemeClr val="accent6">
                    <a:lumMod val="75000"/>
                  </a:schemeClr>
                </a:solidFill>
              </a:rPr>
              <a:t>ov</a:t>
            </a:r>
            <a:r>
              <a:rPr lang="en-US" dirty="0" smtClean="0">
                <a:solidFill>
                  <a:schemeClr val="accent6">
                    <a:lumMod val="75000"/>
                  </a:schemeClr>
                </a:solidFill>
              </a:rPr>
              <a:t>(</a:t>
            </a:r>
            <a:r>
              <a:rPr lang="en-US" dirty="0" err="1" smtClean="0">
                <a:solidFill>
                  <a:schemeClr val="accent6">
                    <a:lumMod val="75000"/>
                  </a:schemeClr>
                </a:solidFill>
              </a:rPr>
              <a:t>x,y</a:t>
            </a:r>
            <a:r>
              <a:rPr lang="en-US" dirty="0" smtClean="0">
                <a:solidFill>
                  <a:schemeClr val="accent6">
                    <a:lumMod val="75000"/>
                  </a:schemeClr>
                </a:solidFill>
              </a:rPr>
              <a:t>)</a:t>
            </a:r>
            <a:endParaRPr lang="en-US" dirty="0">
              <a:solidFill>
                <a:schemeClr val="accent6">
                  <a:lumMod val="75000"/>
                </a:schemeClr>
              </a:solidFill>
            </a:endParaRPr>
          </a:p>
        </p:txBody>
      </p:sp>
      <p:cxnSp>
        <p:nvCxnSpPr>
          <p:cNvPr id="8" name="Straight Arrow Connector 7"/>
          <p:cNvCxnSpPr/>
          <p:nvPr/>
        </p:nvCxnSpPr>
        <p:spPr>
          <a:xfrm flipV="1">
            <a:off x="3657600" y="4100467"/>
            <a:ext cx="1697845" cy="67974"/>
          </a:xfrm>
          <a:prstGeom prst="straightConnector1">
            <a:avLst/>
          </a:prstGeom>
          <a:ln w="19050">
            <a:solidFill>
              <a:schemeClr val="bg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762000" y="3983775"/>
            <a:ext cx="2667001" cy="369332"/>
          </a:xfrm>
          <a:prstGeom prst="rect">
            <a:avLst/>
          </a:prstGeom>
          <a:noFill/>
        </p:spPr>
        <p:txBody>
          <a:bodyPr wrap="square" rtlCol="0">
            <a:spAutoFit/>
          </a:bodyPr>
          <a:lstStyle/>
          <a:p>
            <a:r>
              <a:rPr lang="en-US" b="1" dirty="0" smtClean="0">
                <a:solidFill>
                  <a:schemeClr val="accent6">
                    <a:lumMod val="75000"/>
                  </a:schemeClr>
                </a:solidFill>
              </a:rPr>
              <a:t>X “explains” this part of Y</a:t>
            </a:r>
            <a:endParaRPr lang="en-US" b="1" dirty="0">
              <a:solidFill>
                <a:schemeClr val="accent6">
                  <a:lumMod val="75000"/>
                </a:schemeClr>
              </a:solidFill>
            </a:endParaRPr>
          </a:p>
        </p:txBody>
      </p:sp>
      <p:sp>
        <p:nvSpPr>
          <p:cNvPr id="10" name="TextBox 9"/>
          <p:cNvSpPr txBox="1"/>
          <p:nvPr/>
        </p:nvSpPr>
        <p:spPr>
          <a:xfrm>
            <a:off x="766684" y="4416623"/>
            <a:ext cx="4042876" cy="1384995"/>
          </a:xfrm>
          <a:prstGeom prst="rect">
            <a:avLst/>
          </a:prstGeom>
          <a:noFill/>
        </p:spPr>
        <p:txBody>
          <a:bodyPr wrap="square" rtlCol="0">
            <a:spAutoFit/>
          </a:bodyPr>
          <a:lstStyle/>
          <a:p>
            <a:pPr algn="just"/>
            <a:r>
              <a:rPr lang="en-US" sz="1200" dirty="0" smtClean="0">
                <a:solidFill>
                  <a:schemeClr val="bg1">
                    <a:lumMod val="50000"/>
                  </a:schemeClr>
                </a:solidFill>
                <a:cs typeface="Times New Roman" panose="02020603050405020304" pitchFamily="18" charset="0"/>
              </a:rPr>
              <a:t>We can partition Y into the explained and unexplained portions. The portions that we can explain with the independent variable X will be the portion of Y that co-varies with X. We can often refer to the overlap region also as the correlation between X and Y. When two variables have more covariance, the correlation is stronger. Less covariance equates to weaker correlation.</a:t>
            </a:r>
            <a:endParaRPr lang="en-US" sz="1200" dirty="0">
              <a:solidFill>
                <a:schemeClr val="bg1">
                  <a:lumMod val="50000"/>
                </a:schemeClr>
              </a:solidFill>
              <a:cs typeface="Times New Roman" panose="02020603050405020304" pitchFamily="18" charset="0"/>
            </a:endParaRPr>
          </a:p>
        </p:txBody>
      </p:sp>
      <p:sp>
        <p:nvSpPr>
          <p:cNvPr id="11" name="TextBox 10"/>
          <p:cNvSpPr txBox="1"/>
          <p:nvPr/>
        </p:nvSpPr>
        <p:spPr>
          <a:xfrm>
            <a:off x="2095500" y="152400"/>
            <a:ext cx="4629472" cy="461665"/>
          </a:xfrm>
          <a:prstGeom prst="rect">
            <a:avLst/>
          </a:prstGeom>
          <a:noFill/>
        </p:spPr>
        <p:txBody>
          <a:bodyPr wrap="none" rtlCol="0">
            <a:spAutoFit/>
          </a:bodyPr>
          <a:lstStyle/>
          <a:p>
            <a:r>
              <a:rPr lang="en-US" sz="2400" cap="small" dirty="0" smtClean="0">
                <a:solidFill>
                  <a:schemeClr val="bg1">
                    <a:lumMod val="65000"/>
                  </a:schemeClr>
                </a:solidFill>
                <a:latin typeface="Arial" panose="020B0604020202020204" pitchFamily="34" charset="0"/>
                <a:cs typeface="Arial" panose="020B0604020202020204" pitchFamily="34" charset="0"/>
              </a:rPr>
              <a:t>Partitioning The Variance of Y</a:t>
            </a:r>
            <a:endParaRPr lang="en-US" sz="2400" cap="small" dirty="0">
              <a:solidFill>
                <a:schemeClr val="bg1">
                  <a:lumMod val="65000"/>
                </a:schemeClr>
              </a:solidFill>
              <a:latin typeface="Arial" panose="020B0604020202020204" pitchFamily="34" charset="0"/>
              <a:cs typeface="Arial" panose="020B0604020202020204" pitchFamily="34" charset="0"/>
            </a:endParaRPr>
          </a:p>
        </p:txBody>
      </p:sp>
      <p:sp>
        <p:nvSpPr>
          <p:cNvPr id="12" name="Oval 11"/>
          <p:cNvSpPr/>
          <p:nvPr/>
        </p:nvSpPr>
        <p:spPr>
          <a:xfrm>
            <a:off x="4468884" y="6330458"/>
            <a:ext cx="1468967" cy="1383268"/>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50000"/>
                </a:schemeClr>
              </a:solidFill>
            </a:endParaRPr>
          </a:p>
        </p:txBody>
      </p:sp>
      <p:sp>
        <p:nvSpPr>
          <p:cNvPr id="13" name="TextBox 12"/>
          <p:cNvSpPr txBox="1"/>
          <p:nvPr/>
        </p:nvSpPr>
        <p:spPr>
          <a:xfrm>
            <a:off x="5771219" y="7792877"/>
            <a:ext cx="1010387" cy="369332"/>
          </a:xfrm>
          <a:prstGeom prst="rect">
            <a:avLst/>
          </a:prstGeom>
          <a:noFill/>
          <a:ln>
            <a:noFill/>
          </a:ln>
        </p:spPr>
        <p:txBody>
          <a:bodyPr wrap="square" rtlCol="0">
            <a:spAutoFit/>
          </a:bodyPr>
          <a:lstStyle/>
          <a:p>
            <a:r>
              <a:rPr lang="en-US" b="1" dirty="0" smtClean="0">
                <a:solidFill>
                  <a:schemeClr val="bg1">
                    <a:lumMod val="50000"/>
                  </a:schemeClr>
                </a:solidFill>
              </a:rPr>
              <a:t>X</a:t>
            </a:r>
            <a:endParaRPr lang="en-US" b="1" dirty="0">
              <a:solidFill>
                <a:schemeClr val="bg1">
                  <a:lumMod val="50000"/>
                </a:schemeClr>
              </a:solidFill>
            </a:endParaRPr>
          </a:p>
        </p:txBody>
      </p:sp>
      <p:sp>
        <p:nvSpPr>
          <p:cNvPr id="14" name="TextBox 13"/>
          <p:cNvSpPr txBox="1"/>
          <p:nvPr/>
        </p:nvSpPr>
        <p:spPr>
          <a:xfrm>
            <a:off x="4752329" y="8427131"/>
            <a:ext cx="1209947" cy="646331"/>
          </a:xfrm>
          <a:prstGeom prst="rect">
            <a:avLst/>
          </a:prstGeom>
          <a:noFill/>
        </p:spPr>
        <p:txBody>
          <a:bodyPr wrap="none" rtlCol="0">
            <a:spAutoFit/>
          </a:bodyPr>
          <a:lstStyle/>
          <a:p>
            <a:pPr algn="ctr"/>
            <a:r>
              <a:rPr lang="en-US" dirty="0">
                <a:solidFill>
                  <a:schemeClr val="accent6">
                    <a:lumMod val="75000"/>
                  </a:schemeClr>
                </a:solidFill>
              </a:rPr>
              <a:t>l</a:t>
            </a:r>
            <a:r>
              <a:rPr lang="en-US" dirty="0" smtClean="0">
                <a:solidFill>
                  <a:schemeClr val="accent6">
                    <a:lumMod val="75000"/>
                  </a:schemeClr>
                </a:solidFill>
              </a:rPr>
              <a:t>ess</a:t>
            </a:r>
            <a:br>
              <a:rPr lang="en-US" dirty="0" smtClean="0">
                <a:solidFill>
                  <a:schemeClr val="accent6">
                    <a:lumMod val="75000"/>
                  </a:schemeClr>
                </a:solidFill>
              </a:rPr>
            </a:br>
            <a:r>
              <a:rPr lang="en-US" dirty="0" smtClean="0">
                <a:solidFill>
                  <a:schemeClr val="accent6">
                    <a:lumMod val="75000"/>
                  </a:schemeClr>
                </a:solidFill>
              </a:rPr>
              <a:t>correlation</a:t>
            </a:r>
            <a:endParaRPr lang="en-US" dirty="0">
              <a:solidFill>
                <a:schemeClr val="accent6">
                  <a:lumMod val="75000"/>
                </a:schemeClr>
              </a:solidFill>
            </a:endParaRPr>
          </a:p>
        </p:txBody>
      </p:sp>
      <p:sp>
        <p:nvSpPr>
          <p:cNvPr id="15" name="Oval 14"/>
          <p:cNvSpPr/>
          <p:nvPr/>
        </p:nvSpPr>
        <p:spPr>
          <a:xfrm>
            <a:off x="5326540" y="7257280"/>
            <a:ext cx="1131256" cy="1030239"/>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4884809" y="6652760"/>
            <a:ext cx="304800" cy="369332"/>
          </a:xfrm>
          <a:prstGeom prst="rect">
            <a:avLst/>
          </a:prstGeom>
          <a:noFill/>
        </p:spPr>
        <p:txBody>
          <a:bodyPr wrap="square" rtlCol="0">
            <a:spAutoFit/>
          </a:bodyPr>
          <a:lstStyle/>
          <a:p>
            <a:r>
              <a:rPr lang="en-US" b="1" dirty="0" smtClean="0">
                <a:solidFill>
                  <a:schemeClr val="bg1">
                    <a:lumMod val="50000"/>
                  </a:schemeClr>
                </a:solidFill>
              </a:rPr>
              <a:t>Y</a:t>
            </a:r>
            <a:endParaRPr lang="en-US" b="1" dirty="0">
              <a:solidFill>
                <a:schemeClr val="bg1">
                  <a:lumMod val="50000"/>
                </a:schemeClr>
              </a:solidFill>
            </a:endParaRPr>
          </a:p>
        </p:txBody>
      </p:sp>
      <p:sp>
        <p:nvSpPr>
          <p:cNvPr id="17" name="Oval 16"/>
          <p:cNvSpPr/>
          <p:nvPr/>
        </p:nvSpPr>
        <p:spPr>
          <a:xfrm>
            <a:off x="1637919" y="6547627"/>
            <a:ext cx="1468967" cy="1383268"/>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50000"/>
                </a:schemeClr>
              </a:solidFill>
            </a:endParaRPr>
          </a:p>
        </p:txBody>
      </p:sp>
      <p:sp>
        <p:nvSpPr>
          <p:cNvPr id="18" name="TextBox 17"/>
          <p:cNvSpPr txBox="1"/>
          <p:nvPr/>
        </p:nvSpPr>
        <p:spPr>
          <a:xfrm>
            <a:off x="1714807" y="7758825"/>
            <a:ext cx="1010387" cy="369332"/>
          </a:xfrm>
          <a:prstGeom prst="rect">
            <a:avLst/>
          </a:prstGeom>
          <a:noFill/>
          <a:ln>
            <a:noFill/>
          </a:ln>
        </p:spPr>
        <p:txBody>
          <a:bodyPr wrap="square" rtlCol="0">
            <a:spAutoFit/>
          </a:bodyPr>
          <a:lstStyle/>
          <a:p>
            <a:r>
              <a:rPr lang="en-US" b="1" dirty="0" smtClean="0">
                <a:solidFill>
                  <a:schemeClr val="bg1">
                    <a:lumMod val="50000"/>
                  </a:schemeClr>
                </a:solidFill>
              </a:rPr>
              <a:t>X</a:t>
            </a:r>
            <a:endParaRPr lang="en-US" b="1" dirty="0">
              <a:solidFill>
                <a:schemeClr val="bg1">
                  <a:lumMod val="50000"/>
                </a:schemeClr>
              </a:solidFill>
            </a:endParaRPr>
          </a:p>
        </p:txBody>
      </p:sp>
      <p:sp>
        <p:nvSpPr>
          <p:cNvPr id="19" name="TextBox 18"/>
          <p:cNvSpPr txBox="1"/>
          <p:nvPr/>
        </p:nvSpPr>
        <p:spPr>
          <a:xfrm>
            <a:off x="1878933" y="8453218"/>
            <a:ext cx="1209947" cy="646331"/>
          </a:xfrm>
          <a:prstGeom prst="rect">
            <a:avLst/>
          </a:prstGeom>
          <a:noFill/>
        </p:spPr>
        <p:txBody>
          <a:bodyPr wrap="none" rtlCol="0">
            <a:spAutoFit/>
          </a:bodyPr>
          <a:lstStyle/>
          <a:p>
            <a:pPr algn="ctr"/>
            <a:r>
              <a:rPr lang="en-US" dirty="0">
                <a:solidFill>
                  <a:schemeClr val="accent6">
                    <a:lumMod val="75000"/>
                  </a:schemeClr>
                </a:solidFill>
              </a:rPr>
              <a:t>m</a:t>
            </a:r>
            <a:r>
              <a:rPr lang="en-US" dirty="0" smtClean="0">
                <a:solidFill>
                  <a:schemeClr val="accent6">
                    <a:lumMod val="75000"/>
                  </a:schemeClr>
                </a:solidFill>
              </a:rPr>
              <a:t>ore</a:t>
            </a:r>
            <a:br>
              <a:rPr lang="en-US" dirty="0" smtClean="0">
                <a:solidFill>
                  <a:schemeClr val="accent6">
                    <a:lumMod val="75000"/>
                  </a:schemeClr>
                </a:solidFill>
              </a:rPr>
            </a:br>
            <a:r>
              <a:rPr lang="en-US" dirty="0" smtClean="0">
                <a:solidFill>
                  <a:schemeClr val="accent6">
                    <a:lumMod val="75000"/>
                  </a:schemeClr>
                </a:solidFill>
              </a:rPr>
              <a:t>correlation</a:t>
            </a:r>
            <a:endParaRPr lang="en-US" dirty="0">
              <a:solidFill>
                <a:schemeClr val="accent6">
                  <a:lumMod val="75000"/>
                </a:schemeClr>
              </a:solidFill>
            </a:endParaRPr>
          </a:p>
        </p:txBody>
      </p:sp>
      <p:sp>
        <p:nvSpPr>
          <p:cNvPr id="20" name="Oval 19"/>
          <p:cNvSpPr/>
          <p:nvPr/>
        </p:nvSpPr>
        <p:spPr>
          <a:xfrm>
            <a:off x="1494755" y="7198606"/>
            <a:ext cx="1131256" cy="1030239"/>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2220002" y="6737151"/>
            <a:ext cx="304800" cy="369332"/>
          </a:xfrm>
          <a:prstGeom prst="rect">
            <a:avLst/>
          </a:prstGeom>
          <a:noFill/>
        </p:spPr>
        <p:txBody>
          <a:bodyPr wrap="square" rtlCol="0">
            <a:spAutoFit/>
          </a:bodyPr>
          <a:lstStyle/>
          <a:p>
            <a:r>
              <a:rPr lang="en-US" b="1" dirty="0" smtClean="0">
                <a:solidFill>
                  <a:schemeClr val="bg1">
                    <a:lumMod val="50000"/>
                  </a:schemeClr>
                </a:solidFill>
              </a:rPr>
              <a:t>Y</a:t>
            </a:r>
            <a:endParaRPr lang="en-US" b="1" dirty="0">
              <a:solidFill>
                <a:schemeClr val="bg1">
                  <a:lumMod val="50000"/>
                </a:schemeClr>
              </a:solidFill>
            </a:endParaRPr>
          </a:p>
        </p:txBody>
      </p:sp>
      <p:sp>
        <p:nvSpPr>
          <p:cNvPr id="23" name="Title 1"/>
          <p:cNvSpPr txBox="1">
            <a:spLocks/>
          </p:cNvSpPr>
          <p:nvPr/>
        </p:nvSpPr>
        <p:spPr>
          <a:xfrm>
            <a:off x="381000" y="2209800"/>
            <a:ext cx="4933360" cy="5715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dirty="0" smtClean="0">
                <a:solidFill>
                  <a:schemeClr val="accent6">
                    <a:lumMod val="75000"/>
                  </a:schemeClr>
                </a:solidFill>
                <a:latin typeface="Arial" panose="020B0604020202020204" pitchFamily="34" charset="0"/>
                <a:cs typeface="Arial" panose="020B0604020202020204" pitchFamily="34" charset="0"/>
              </a:rPr>
              <a:t>Venn Diagram Version</a:t>
            </a:r>
            <a:endParaRPr lang="en-US" sz="2400" dirty="0">
              <a:solidFill>
                <a:schemeClr val="accent6">
                  <a:lumMod val="75000"/>
                </a:schemeClr>
              </a:solidFill>
              <a:latin typeface="Arial" panose="020B0604020202020204" pitchFamily="34" charset="0"/>
              <a:cs typeface="Arial" panose="020B0604020202020204" pitchFamily="34" charset="0"/>
            </a:endParaRPr>
          </a:p>
        </p:txBody>
      </p:sp>
      <p:sp>
        <p:nvSpPr>
          <p:cNvPr id="25" name="Right Brace 24"/>
          <p:cNvSpPr/>
          <p:nvPr/>
        </p:nvSpPr>
        <p:spPr>
          <a:xfrm>
            <a:off x="6477000" y="2936240"/>
            <a:ext cx="457200" cy="1281666"/>
          </a:xfrm>
          <a:prstGeom prst="rightBrace">
            <a:avLst/>
          </a:prstGeom>
          <a:ln w="63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TextBox 25"/>
          <p:cNvSpPr txBox="1"/>
          <p:nvPr/>
        </p:nvSpPr>
        <p:spPr>
          <a:xfrm>
            <a:off x="6898520" y="3364468"/>
            <a:ext cx="721480" cy="369332"/>
          </a:xfrm>
          <a:prstGeom prst="rect">
            <a:avLst/>
          </a:prstGeom>
          <a:noFill/>
        </p:spPr>
        <p:txBody>
          <a:bodyPr wrap="none" rtlCol="0">
            <a:spAutoFit/>
          </a:bodyPr>
          <a:lstStyle/>
          <a:p>
            <a:r>
              <a:rPr lang="en-US" dirty="0" err="1">
                <a:solidFill>
                  <a:schemeClr val="accent6">
                    <a:lumMod val="75000"/>
                  </a:schemeClr>
                </a:solidFill>
              </a:rPr>
              <a:t>v</a:t>
            </a:r>
            <a:r>
              <a:rPr lang="en-US" dirty="0" err="1" smtClean="0">
                <a:solidFill>
                  <a:schemeClr val="accent6">
                    <a:lumMod val="75000"/>
                  </a:schemeClr>
                </a:solidFill>
              </a:rPr>
              <a:t>ar</a:t>
            </a:r>
            <a:r>
              <a:rPr lang="en-US" dirty="0" smtClean="0">
                <a:solidFill>
                  <a:schemeClr val="accent6">
                    <a:lumMod val="75000"/>
                  </a:schemeClr>
                </a:solidFill>
              </a:rPr>
              <a:t>(y)</a:t>
            </a:r>
            <a:endParaRPr lang="en-US" dirty="0">
              <a:solidFill>
                <a:schemeClr val="accent6">
                  <a:lumMod val="75000"/>
                </a:schemeClr>
              </a:solidFill>
            </a:endParaRPr>
          </a:p>
        </p:txBody>
      </p:sp>
    </p:spTree>
    <p:extLst>
      <p:ext uri="{BB962C8B-B14F-4D97-AF65-F5344CB8AC3E}">
        <p14:creationId xmlns:p14="http://schemas.microsoft.com/office/powerpoint/2010/main" val="19214430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8A2A4A19-B384-42F8-8C0D-94C30AAB39F2}" type="slidenum">
              <a:rPr lang="en-US" smtClean="0"/>
              <a:pPr/>
              <a:t>9</a:t>
            </a:fld>
            <a:endParaRPr lang="en-US"/>
          </a:p>
        </p:txBody>
      </p:sp>
      <p:sp>
        <p:nvSpPr>
          <p:cNvPr id="3" name="TextBox 2"/>
          <p:cNvSpPr txBox="1"/>
          <p:nvPr/>
        </p:nvSpPr>
        <p:spPr>
          <a:xfrm>
            <a:off x="2095500" y="152400"/>
            <a:ext cx="4629472" cy="461665"/>
          </a:xfrm>
          <a:prstGeom prst="rect">
            <a:avLst/>
          </a:prstGeom>
          <a:noFill/>
        </p:spPr>
        <p:txBody>
          <a:bodyPr wrap="none" rtlCol="0">
            <a:spAutoFit/>
          </a:bodyPr>
          <a:lstStyle/>
          <a:p>
            <a:r>
              <a:rPr lang="en-US" sz="2400" cap="small" dirty="0" smtClean="0">
                <a:solidFill>
                  <a:schemeClr val="bg1">
                    <a:lumMod val="65000"/>
                  </a:schemeClr>
                </a:solidFill>
                <a:latin typeface="Arial" panose="020B0604020202020204" pitchFamily="34" charset="0"/>
                <a:cs typeface="Arial" panose="020B0604020202020204" pitchFamily="34" charset="0"/>
              </a:rPr>
              <a:t>Partitioning The Variance of Y</a:t>
            </a:r>
            <a:endParaRPr lang="en-US" sz="2400" cap="small" dirty="0">
              <a:solidFill>
                <a:schemeClr val="bg1">
                  <a:lumMod val="65000"/>
                </a:schemeClr>
              </a:solidFill>
              <a:latin typeface="Arial" panose="020B0604020202020204" pitchFamily="34" charset="0"/>
              <a:cs typeface="Arial" panose="020B0604020202020204" pitchFamily="34" charset="0"/>
            </a:endParaRPr>
          </a:p>
        </p:txBody>
      </p:sp>
      <p:sp>
        <p:nvSpPr>
          <p:cNvPr id="4" name="Oval 3"/>
          <p:cNvSpPr/>
          <p:nvPr/>
        </p:nvSpPr>
        <p:spPr>
          <a:xfrm>
            <a:off x="5185593" y="3013243"/>
            <a:ext cx="1539379" cy="1429268"/>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5062311" y="2207941"/>
            <a:ext cx="1981200" cy="167665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50000"/>
                </a:schemeClr>
              </a:solidFill>
            </a:endParaRPr>
          </a:p>
        </p:txBody>
      </p:sp>
      <p:sp>
        <p:nvSpPr>
          <p:cNvPr id="6" name="TextBox 5"/>
          <p:cNvSpPr txBox="1"/>
          <p:nvPr/>
        </p:nvSpPr>
        <p:spPr>
          <a:xfrm>
            <a:off x="6149061" y="4358431"/>
            <a:ext cx="1010387" cy="369332"/>
          </a:xfrm>
          <a:prstGeom prst="rect">
            <a:avLst/>
          </a:prstGeom>
          <a:noFill/>
          <a:ln>
            <a:noFill/>
          </a:ln>
        </p:spPr>
        <p:txBody>
          <a:bodyPr wrap="square" rtlCol="0">
            <a:spAutoFit/>
          </a:bodyPr>
          <a:lstStyle/>
          <a:p>
            <a:r>
              <a:rPr lang="en-US" b="1" dirty="0" smtClean="0">
                <a:solidFill>
                  <a:schemeClr val="bg1">
                    <a:lumMod val="50000"/>
                  </a:schemeClr>
                </a:solidFill>
              </a:rPr>
              <a:t>X</a:t>
            </a:r>
            <a:endParaRPr lang="en-US" b="1" dirty="0">
              <a:solidFill>
                <a:schemeClr val="bg1">
                  <a:lumMod val="50000"/>
                </a:schemeClr>
              </a:solidFill>
            </a:endParaRPr>
          </a:p>
        </p:txBody>
      </p:sp>
      <p:sp>
        <p:nvSpPr>
          <p:cNvPr id="7" name="TextBox 6"/>
          <p:cNvSpPr txBox="1"/>
          <p:nvPr/>
        </p:nvSpPr>
        <p:spPr>
          <a:xfrm>
            <a:off x="5486401" y="1869300"/>
            <a:ext cx="304800" cy="369332"/>
          </a:xfrm>
          <a:prstGeom prst="rect">
            <a:avLst/>
          </a:prstGeom>
          <a:noFill/>
        </p:spPr>
        <p:txBody>
          <a:bodyPr wrap="square" rtlCol="0">
            <a:spAutoFit/>
          </a:bodyPr>
          <a:lstStyle/>
          <a:p>
            <a:r>
              <a:rPr lang="en-US" b="1" dirty="0" smtClean="0">
                <a:solidFill>
                  <a:schemeClr val="bg1">
                    <a:lumMod val="50000"/>
                  </a:schemeClr>
                </a:solidFill>
              </a:rPr>
              <a:t>Y</a:t>
            </a:r>
            <a:endParaRPr lang="en-US" b="1" dirty="0">
              <a:solidFill>
                <a:schemeClr val="bg1">
                  <a:lumMod val="50000"/>
                </a:schemeClr>
              </a:solidFill>
            </a:endParaRPr>
          </a:p>
        </p:txBody>
      </p:sp>
      <p:pic>
        <p:nvPicPr>
          <p:cNvPr id="18" name="Picture 2"/>
          <p:cNvPicPr>
            <a:picLocks noChangeAspect="1" noChangeArrowheads="1"/>
          </p:cNvPicPr>
          <p:nvPr/>
        </p:nvPicPr>
        <p:blipFill>
          <a:blip r:embed="rId2" cstate="print"/>
          <a:srcRect/>
          <a:stretch>
            <a:fillRect/>
          </a:stretch>
        </p:blipFill>
        <p:spPr bwMode="auto">
          <a:xfrm>
            <a:off x="15658" y="2224831"/>
            <a:ext cx="4419600" cy="4413023"/>
          </a:xfrm>
          <a:prstGeom prst="rect">
            <a:avLst/>
          </a:prstGeom>
          <a:noFill/>
          <a:ln w="9525">
            <a:noFill/>
            <a:miter lim="800000"/>
            <a:headEnd/>
            <a:tailEnd/>
          </a:ln>
          <a:effectLst/>
        </p:spPr>
      </p:pic>
      <p:cxnSp>
        <p:nvCxnSpPr>
          <p:cNvPr id="19" name="Straight Connector 18"/>
          <p:cNvCxnSpPr/>
          <p:nvPr/>
        </p:nvCxnSpPr>
        <p:spPr>
          <a:xfrm>
            <a:off x="561584" y="4362916"/>
            <a:ext cx="3577402" cy="0"/>
          </a:xfrm>
          <a:prstGeom prst="line">
            <a:avLst/>
          </a:prstGeom>
          <a:ln w="25400">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0" name="Right Brace 19"/>
          <p:cNvSpPr/>
          <p:nvPr/>
        </p:nvSpPr>
        <p:spPr>
          <a:xfrm>
            <a:off x="3520858" y="3842961"/>
            <a:ext cx="152400" cy="457200"/>
          </a:xfrm>
          <a:prstGeom prst="rightBrace">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21" name="Straight Connector 20"/>
          <p:cNvCxnSpPr/>
          <p:nvPr/>
        </p:nvCxnSpPr>
        <p:spPr>
          <a:xfrm rot="5400000">
            <a:off x="2835058" y="3825031"/>
            <a:ext cx="1066800" cy="0"/>
          </a:xfrm>
          <a:prstGeom prst="line">
            <a:avLst/>
          </a:prstGeom>
        </p:spPr>
        <p:style>
          <a:lnRef idx="1">
            <a:schemeClr val="accent1"/>
          </a:lnRef>
          <a:fillRef idx="0">
            <a:schemeClr val="accent1"/>
          </a:fillRef>
          <a:effectRef idx="0">
            <a:schemeClr val="accent1"/>
          </a:effectRef>
          <a:fontRef idx="minor">
            <a:schemeClr val="tx1"/>
          </a:fontRef>
        </p:style>
      </p:cxnSp>
      <p:sp>
        <p:nvSpPr>
          <p:cNvPr id="22" name="Oval 21"/>
          <p:cNvSpPr/>
          <p:nvPr/>
        </p:nvSpPr>
        <p:spPr>
          <a:xfrm>
            <a:off x="3292258" y="3139231"/>
            <a:ext cx="152400" cy="152400"/>
          </a:xfrm>
          <a:prstGeom prst="ellipse">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ight Brace 22"/>
          <p:cNvSpPr/>
          <p:nvPr/>
        </p:nvSpPr>
        <p:spPr>
          <a:xfrm>
            <a:off x="3520858" y="3291631"/>
            <a:ext cx="152400" cy="457200"/>
          </a:xfrm>
          <a:prstGeom prst="rightBrace">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24" name="TextBox 23"/>
              <p:cNvSpPr txBox="1"/>
              <p:nvPr/>
            </p:nvSpPr>
            <p:spPr>
              <a:xfrm>
                <a:off x="715126" y="4057072"/>
                <a:ext cx="38266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n-US" i="1" smtClean="0">
                              <a:solidFill>
                                <a:schemeClr val="bg1">
                                  <a:lumMod val="50000"/>
                                </a:schemeClr>
                              </a:solidFill>
                              <a:latin typeface="Cambria Math"/>
                            </a:rPr>
                          </m:ctrlPr>
                        </m:accPr>
                        <m:e>
                          <m:r>
                            <m:rPr>
                              <m:sty m:val="p"/>
                            </m:rPr>
                            <a:rPr lang="en-US" b="0" i="0" smtClean="0">
                              <a:solidFill>
                                <a:schemeClr val="bg1">
                                  <a:lumMod val="50000"/>
                                </a:schemeClr>
                              </a:solidFill>
                              <a:latin typeface="Cambria Math"/>
                            </a:rPr>
                            <m:t>Y</m:t>
                          </m:r>
                        </m:e>
                      </m:acc>
                    </m:oMath>
                  </m:oMathPara>
                </a14:m>
                <a:endParaRPr lang="en-US" dirty="0">
                  <a:solidFill>
                    <a:schemeClr val="bg1">
                      <a:lumMod val="50000"/>
                    </a:schemeClr>
                  </a:solidFill>
                </a:endParaRPr>
              </a:p>
            </p:txBody>
          </p:sp>
        </mc:Choice>
        <mc:Fallback xmlns="">
          <p:sp>
            <p:nvSpPr>
              <p:cNvPr id="24" name="TextBox 23"/>
              <p:cNvSpPr txBox="1">
                <a:spLocks noRot="1" noChangeAspect="1" noMove="1" noResize="1" noEditPoints="1" noAdjustHandles="1" noChangeArrowheads="1" noChangeShapeType="1" noTextEdit="1"/>
              </p:cNvSpPr>
              <p:nvPr/>
            </p:nvSpPr>
            <p:spPr>
              <a:xfrm>
                <a:off x="715126" y="4057072"/>
                <a:ext cx="382669" cy="369332"/>
              </a:xfrm>
              <a:prstGeom prst="rect">
                <a:avLst/>
              </a:prstGeom>
              <a:blipFill rotWithShape="1">
                <a:blip r:embed="rId3"/>
                <a:stretch>
                  <a:fillRect/>
                </a:stretch>
              </a:blipFill>
            </p:spPr>
            <p:txBody>
              <a:bodyPr/>
              <a:lstStyle/>
              <a:p>
                <a:r>
                  <a:rPr lang="en-US">
                    <a:noFill/>
                  </a:rPr>
                  <a:t> </a:t>
                </a:r>
              </a:p>
            </p:txBody>
          </p:sp>
        </mc:Fallback>
      </mc:AlternateContent>
      <p:cxnSp>
        <p:nvCxnSpPr>
          <p:cNvPr id="25" name="Straight Connector 24"/>
          <p:cNvCxnSpPr/>
          <p:nvPr/>
        </p:nvCxnSpPr>
        <p:spPr>
          <a:xfrm flipV="1">
            <a:off x="561584" y="3516682"/>
            <a:ext cx="3577402" cy="1711742"/>
          </a:xfrm>
          <a:prstGeom prst="line">
            <a:avLst/>
          </a:prstGeom>
          <a:ln w="254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2845222" y="2923157"/>
            <a:ext cx="514885" cy="246221"/>
          </a:xfrm>
          <a:prstGeom prst="rect">
            <a:avLst/>
          </a:prstGeom>
          <a:noFill/>
        </p:spPr>
        <p:txBody>
          <a:bodyPr wrap="none" rtlCol="0">
            <a:spAutoFit/>
          </a:bodyPr>
          <a:lstStyle/>
          <a:p>
            <a:r>
              <a:rPr lang="en-US" sz="1000" dirty="0" smtClean="0">
                <a:solidFill>
                  <a:schemeClr val="bg1">
                    <a:lumMod val="50000"/>
                  </a:schemeClr>
                </a:solidFill>
              </a:rPr>
              <a:t>Point </a:t>
            </a:r>
            <a:r>
              <a:rPr lang="en-US" sz="1000" i="1" dirty="0" err="1" smtClean="0">
                <a:solidFill>
                  <a:schemeClr val="bg1">
                    <a:lumMod val="50000"/>
                  </a:schemeClr>
                </a:solidFill>
              </a:rPr>
              <a:t>i</a:t>
            </a:r>
            <a:endParaRPr lang="en-US" sz="1000" i="1" dirty="0">
              <a:solidFill>
                <a:schemeClr val="bg1">
                  <a:lumMod val="50000"/>
                </a:schemeClr>
              </a:solidFill>
            </a:endParaRPr>
          </a:p>
        </p:txBody>
      </p:sp>
      <p:sp>
        <p:nvSpPr>
          <p:cNvPr id="27" name="TextBox 26"/>
          <p:cNvSpPr txBox="1"/>
          <p:nvPr/>
        </p:nvSpPr>
        <p:spPr>
          <a:xfrm>
            <a:off x="5439115" y="3332016"/>
            <a:ext cx="1093313" cy="369332"/>
          </a:xfrm>
          <a:prstGeom prst="rect">
            <a:avLst/>
          </a:prstGeom>
          <a:noFill/>
        </p:spPr>
        <p:txBody>
          <a:bodyPr wrap="none" rtlCol="0">
            <a:spAutoFit/>
          </a:bodyPr>
          <a:lstStyle/>
          <a:p>
            <a:r>
              <a:rPr lang="en-US" dirty="0" smtClean="0">
                <a:solidFill>
                  <a:srgbClr val="FF0000"/>
                </a:solidFill>
              </a:rPr>
              <a:t>explained</a:t>
            </a:r>
            <a:endParaRPr lang="en-US" dirty="0">
              <a:solidFill>
                <a:srgbClr val="FF0000"/>
              </a:solidFill>
            </a:endParaRPr>
          </a:p>
        </p:txBody>
      </p:sp>
      <p:sp>
        <p:nvSpPr>
          <p:cNvPr id="37" name="TextBox 36"/>
          <p:cNvSpPr txBox="1"/>
          <p:nvPr/>
        </p:nvSpPr>
        <p:spPr>
          <a:xfrm>
            <a:off x="5317286" y="2594163"/>
            <a:ext cx="1336969" cy="369332"/>
          </a:xfrm>
          <a:prstGeom prst="rect">
            <a:avLst/>
          </a:prstGeom>
          <a:noFill/>
        </p:spPr>
        <p:txBody>
          <a:bodyPr wrap="none" rtlCol="0">
            <a:spAutoFit/>
          </a:bodyPr>
          <a:lstStyle/>
          <a:p>
            <a:r>
              <a:rPr lang="en-US" dirty="0" smtClean="0">
                <a:solidFill>
                  <a:schemeClr val="accent1"/>
                </a:solidFill>
              </a:rPr>
              <a:t>unexplained</a:t>
            </a:r>
            <a:endParaRPr lang="en-US" dirty="0">
              <a:solidFill>
                <a:schemeClr val="accent1"/>
              </a:solidFill>
            </a:endParaRPr>
          </a:p>
        </p:txBody>
      </p:sp>
      <p:cxnSp>
        <p:nvCxnSpPr>
          <p:cNvPr id="39" name="Straight Arrow Connector 38"/>
          <p:cNvCxnSpPr>
            <a:endCxn id="27" idx="1"/>
          </p:cNvCxnSpPr>
          <p:nvPr/>
        </p:nvCxnSpPr>
        <p:spPr>
          <a:xfrm flipV="1">
            <a:off x="3733800" y="3516682"/>
            <a:ext cx="1705315" cy="54039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flipV="1">
            <a:off x="3733800" y="2923157"/>
            <a:ext cx="1583486" cy="5935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4" name="TextBox 43"/>
              <p:cNvSpPr txBox="1"/>
              <p:nvPr/>
            </p:nvSpPr>
            <p:spPr>
              <a:xfrm>
                <a:off x="691020" y="7391400"/>
                <a:ext cx="2869311" cy="37677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solidFill>
                                <a:srgbClr val="0070C0"/>
                              </a:solidFill>
                              <a:latin typeface="Cambria Math"/>
                            </a:rPr>
                          </m:ctrlPr>
                        </m:sSubPr>
                        <m:e>
                          <m:r>
                            <a:rPr lang="en-US" b="0" i="1" smtClean="0">
                              <a:solidFill>
                                <a:srgbClr val="0070C0"/>
                              </a:solidFill>
                              <a:latin typeface="Cambria Math"/>
                            </a:rPr>
                            <m:t>𝑈𝑛𝑒𝑥𝑝𝑙𝑎𝑖𝑛𝑒𝑑</m:t>
                          </m:r>
                          <m:r>
                            <a:rPr lang="en-US" b="0" i="1" smtClean="0">
                              <a:solidFill>
                                <a:srgbClr val="0070C0"/>
                              </a:solidFill>
                              <a:latin typeface="Cambria Math"/>
                            </a:rPr>
                            <m:t>:  </m:t>
                          </m:r>
                          <m:r>
                            <a:rPr lang="en-US" b="0" i="1" smtClean="0">
                              <a:solidFill>
                                <a:srgbClr val="0070C0"/>
                              </a:solidFill>
                              <a:latin typeface="Cambria Math"/>
                            </a:rPr>
                            <m:t>𝑌</m:t>
                          </m:r>
                        </m:e>
                        <m:sub>
                          <m:r>
                            <a:rPr lang="en-US" b="0" i="1" smtClean="0">
                              <a:solidFill>
                                <a:srgbClr val="0070C0"/>
                              </a:solidFill>
                              <a:latin typeface="Cambria Math"/>
                            </a:rPr>
                            <m:t>𝑖</m:t>
                          </m:r>
                        </m:sub>
                      </m:sSub>
                      <m:r>
                        <a:rPr lang="en-US" b="0" i="1" smtClean="0">
                          <a:solidFill>
                            <a:srgbClr val="0070C0"/>
                          </a:solidFill>
                          <a:latin typeface="Cambria Math"/>
                        </a:rPr>
                        <m:t>−</m:t>
                      </m:r>
                      <m:sSub>
                        <m:sSubPr>
                          <m:ctrlPr>
                            <a:rPr lang="en-US" b="0" i="1" smtClean="0">
                              <a:solidFill>
                                <a:srgbClr val="0070C0"/>
                              </a:solidFill>
                              <a:latin typeface="Cambria Math"/>
                            </a:rPr>
                          </m:ctrlPr>
                        </m:sSubPr>
                        <m:e>
                          <m:acc>
                            <m:accPr>
                              <m:chr m:val="̂"/>
                              <m:ctrlPr>
                                <a:rPr lang="en-US" b="0" i="1" smtClean="0">
                                  <a:solidFill>
                                    <a:srgbClr val="0070C0"/>
                                  </a:solidFill>
                                  <a:latin typeface="Cambria Math"/>
                                </a:rPr>
                              </m:ctrlPr>
                            </m:accPr>
                            <m:e>
                              <m:r>
                                <a:rPr lang="en-US" b="0" i="1" smtClean="0">
                                  <a:solidFill>
                                    <a:srgbClr val="0070C0"/>
                                  </a:solidFill>
                                  <a:latin typeface="Cambria Math"/>
                                </a:rPr>
                                <m:t>𝑌</m:t>
                              </m:r>
                            </m:e>
                          </m:acc>
                        </m:e>
                        <m:sub>
                          <m:r>
                            <a:rPr lang="en-US" b="0" i="1" smtClean="0">
                              <a:solidFill>
                                <a:srgbClr val="0070C0"/>
                              </a:solidFill>
                              <a:latin typeface="Cambria Math"/>
                            </a:rPr>
                            <m:t>𝑖</m:t>
                          </m:r>
                        </m:sub>
                      </m:sSub>
                      <m:r>
                        <a:rPr lang="en-US" i="1" smtClean="0">
                          <a:solidFill>
                            <a:srgbClr val="0070C0"/>
                          </a:solidFill>
                          <a:latin typeface="Cambria Math"/>
                        </a:rPr>
                        <m:t>=</m:t>
                      </m:r>
                      <m:sSub>
                        <m:sSubPr>
                          <m:ctrlPr>
                            <a:rPr lang="en-US" b="0" i="1" smtClean="0">
                              <a:solidFill>
                                <a:srgbClr val="0070C0"/>
                              </a:solidFill>
                              <a:latin typeface="Cambria Math"/>
                            </a:rPr>
                          </m:ctrlPr>
                        </m:sSubPr>
                        <m:e>
                          <m:r>
                            <a:rPr lang="en-US" b="0" i="1" smtClean="0">
                              <a:solidFill>
                                <a:srgbClr val="0070C0"/>
                              </a:solidFill>
                              <a:latin typeface="Cambria Math"/>
                            </a:rPr>
                            <m:t>𝑒</m:t>
                          </m:r>
                        </m:e>
                        <m:sub>
                          <m:r>
                            <a:rPr lang="en-US" b="0" i="1" smtClean="0">
                              <a:solidFill>
                                <a:srgbClr val="0070C0"/>
                              </a:solidFill>
                              <a:latin typeface="Cambria Math"/>
                            </a:rPr>
                            <m:t>𝑖</m:t>
                          </m:r>
                        </m:sub>
                      </m:sSub>
                    </m:oMath>
                  </m:oMathPara>
                </a14:m>
                <a:endParaRPr lang="en-US" dirty="0">
                  <a:solidFill>
                    <a:srgbClr val="0070C0"/>
                  </a:solidFill>
                </a:endParaRPr>
              </a:p>
            </p:txBody>
          </p:sp>
        </mc:Choice>
        <mc:Fallback xmlns="">
          <p:sp>
            <p:nvSpPr>
              <p:cNvPr id="44" name="TextBox 43"/>
              <p:cNvSpPr txBox="1">
                <a:spLocks noRot="1" noChangeAspect="1" noMove="1" noResize="1" noEditPoints="1" noAdjustHandles="1" noChangeArrowheads="1" noChangeShapeType="1" noTextEdit="1"/>
              </p:cNvSpPr>
              <p:nvPr/>
            </p:nvSpPr>
            <p:spPr>
              <a:xfrm>
                <a:off x="691020" y="7391400"/>
                <a:ext cx="2869311" cy="376770"/>
              </a:xfrm>
              <a:prstGeom prst="rect">
                <a:avLst/>
              </a:prstGeom>
              <a:blipFill rotWithShape="1">
                <a:blip r:embed="rId4"/>
                <a:stretch>
                  <a:fillRect t="-1639" b="-1311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5" name="TextBox 44"/>
              <p:cNvSpPr txBox="1"/>
              <p:nvPr/>
            </p:nvSpPr>
            <p:spPr>
              <a:xfrm>
                <a:off x="715126" y="7910094"/>
                <a:ext cx="2247731" cy="37677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solidFill>
                            <a:srgbClr val="FF0000"/>
                          </a:solidFill>
                          <a:latin typeface="Cambria Math"/>
                        </a:rPr>
                        <m:t>𝐸𝑥𝑝𝑙𝑎𝑖𝑛𝑒𝑑</m:t>
                      </m:r>
                      <m:r>
                        <a:rPr lang="en-US" b="0" i="1" smtClean="0">
                          <a:solidFill>
                            <a:srgbClr val="FF0000"/>
                          </a:solidFill>
                          <a:latin typeface="Cambria Math"/>
                        </a:rPr>
                        <m:t>:     </m:t>
                      </m:r>
                      <m:sSub>
                        <m:sSubPr>
                          <m:ctrlPr>
                            <a:rPr lang="en-US" b="0" i="1" smtClean="0">
                              <a:solidFill>
                                <a:srgbClr val="FF0000"/>
                              </a:solidFill>
                              <a:latin typeface="Cambria Math"/>
                            </a:rPr>
                          </m:ctrlPr>
                        </m:sSubPr>
                        <m:e>
                          <m:r>
                            <a:rPr lang="en-US" b="0" i="1" smtClean="0">
                              <a:solidFill>
                                <a:srgbClr val="FF0000"/>
                              </a:solidFill>
                              <a:latin typeface="Cambria Math"/>
                            </a:rPr>
                            <m:t>  </m:t>
                          </m:r>
                          <m:acc>
                            <m:accPr>
                              <m:chr m:val="̂"/>
                              <m:ctrlPr>
                                <a:rPr lang="en-US" b="0" i="1" smtClean="0">
                                  <a:solidFill>
                                    <a:srgbClr val="FF0000"/>
                                  </a:solidFill>
                                  <a:latin typeface="Cambria Math"/>
                                </a:rPr>
                              </m:ctrlPr>
                            </m:accPr>
                            <m:e>
                              <m:r>
                                <a:rPr lang="en-US" b="0" i="1" smtClean="0">
                                  <a:solidFill>
                                    <a:srgbClr val="FF0000"/>
                                  </a:solidFill>
                                  <a:latin typeface="Cambria Math"/>
                                </a:rPr>
                                <m:t>𝑌</m:t>
                              </m:r>
                            </m:e>
                          </m:acc>
                        </m:e>
                        <m:sub>
                          <m:r>
                            <a:rPr lang="en-US" b="0" i="1" smtClean="0">
                              <a:solidFill>
                                <a:srgbClr val="FF0000"/>
                              </a:solidFill>
                              <a:latin typeface="Cambria Math"/>
                            </a:rPr>
                            <m:t>𝑖</m:t>
                          </m:r>
                        </m:sub>
                      </m:sSub>
                      <m:r>
                        <a:rPr lang="en-US" b="0" i="1" smtClean="0">
                          <a:solidFill>
                            <a:srgbClr val="FF0000"/>
                          </a:solidFill>
                          <a:latin typeface="Cambria Math"/>
                        </a:rPr>
                        <m:t>−</m:t>
                      </m:r>
                      <m:acc>
                        <m:accPr>
                          <m:chr m:val="̅"/>
                          <m:ctrlPr>
                            <a:rPr lang="en-US" b="0" i="1" smtClean="0">
                              <a:solidFill>
                                <a:srgbClr val="FF0000"/>
                              </a:solidFill>
                              <a:latin typeface="Cambria Math"/>
                            </a:rPr>
                          </m:ctrlPr>
                        </m:accPr>
                        <m:e>
                          <m:r>
                            <a:rPr lang="en-US" b="0" i="1" smtClean="0">
                              <a:solidFill>
                                <a:srgbClr val="FF0000"/>
                              </a:solidFill>
                              <a:latin typeface="Cambria Math"/>
                            </a:rPr>
                            <m:t>𝑌</m:t>
                          </m:r>
                        </m:e>
                      </m:acc>
                    </m:oMath>
                  </m:oMathPara>
                </a14:m>
                <a:endParaRPr lang="en-US" dirty="0">
                  <a:solidFill>
                    <a:srgbClr val="FF0000"/>
                  </a:solidFill>
                </a:endParaRPr>
              </a:p>
            </p:txBody>
          </p:sp>
        </mc:Choice>
        <mc:Fallback xmlns="">
          <p:sp>
            <p:nvSpPr>
              <p:cNvPr id="45" name="TextBox 44"/>
              <p:cNvSpPr txBox="1">
                <a:spLocks noRot="1" noChangeAspect="1" noMove="1" noResize="1" noEditPoints="1" noAdjustHandles="1" noChangeArrowheads="1" noChangeShapeType="1" noTextEdit="1"/>
              </p:cNvSpPr>
              <p:nvPr/>
            </p:nvSpPr>
            <p:spPr>
              <a:xfrm>
                <a:off x="715126" y="7910094"/>
                <a:ext cx="2247731" cy="376770"/>
              </a:xfrm>
              <a:prstGeom prst="rect">
                <a:avLst/>
              </a:prstGeom>
              <a:blipFill rotWithShape="1">
                <a:blip r:embed="rId5"/>
                <a:stretch>
                  <a:fillRect t="-1639" r="-8943" b="-14754"/>
                </a:stretch>
              </a:blipFill>
            </p:spPr>
            <p:txBody>
              <a:bodyPr/>
              <a:lstStyle/>
              <a:p>
                <a:r>
                  <a:rPr lang="en-US">
                    <a:noFill/>
                  </a:rPr>
                  <a:t> </a:t>
                </a:r>
              </a:p>
            </p:txBody>
          </p:sp>
        </mc:Fallback>
      </mc:AlternateContent>
      <p:sp>
        <p:nvSpPr>
          <p:cNvPr id="46" name="TextBox 45"/>
          <p:cNvSpPr txBox="1"/>
          <p:nvPr/>
        </p:nvSpPr>
        <p:spPr>
          <a:xfrm>
            <a:off x="4138986" y="7235281"/>
            <a:ext cx="3228739" cy="1754326"/>
          </a:xfrm>
          <a:prstGeom prst="rect">
            <a:avLst/>
          </a:prstGeom>
          <a:noFill/>
        </p:spPr>
        <p:txBody>
          <a:bodyPr wrap="square" rtlCol="0">
            <a:spAutoFit/>
          </a:bodyPr>
          <a:lstStyle/>
          <a:p>
            <a:pPr algn="just"/>
            <a:r>
              <a:rPr lang="en-US" sz="1200" dirty="0" smtClean="0">
                <a:solidFill>
                  <a:schemeClr val="bg1">
                    <a:lumMod val="50000"/>
                  </a:schemeClr>
                </a:solidFill>
                <a:latin typeface="Times New Roman" panose="02020603050405020304" pitchFamily="18" charset="0"/>
                <a:cs typeface="Times New Roman" panose="02020603050405020304" pitchFamily="18" charset="0"/>
              </a:rPr>
              <a:t>The Venn diagram is a simplified representation of the regression model. In our regression, the explained portion of the variance of outcome will always be the distance from the mean to the predicted value of Y (which always falls on the regression line), and the unexplained portion is the distance between the regression line and the actual data point, also called the residual or the error </a:t>
            </a:r>
            <a:r>
              <a:rPr lang="en-US" sz="1200" i="1" dirty="0" smtClean="0">
                <a:solidFill>
                  <a:schemeClr val="bg1">
                    <a:lumMod val="50000"/>
                  </a:schemeClr>
                </a:solidFill>
                <a:latin typeface="Times New Roman" panose="02020603050405020304" pitchFamily="18" charset="0"/>
                <a:cs typeface="Times New Roman" panose="02020603050405020304" pitchFamily="18" charset="0"/>
              </a:rPr>
              <a:t>e</a:t>
            </a:r>
            <a:r>
              <a:rPr lang="en-US" sz="1200" dirty="0" smtClean="0">
                <a:solidFill>
                  <a:schemeClr val="bg1">
                    <a:lumMod val="50000"/>
                  </a:schemeClr>
                </a:solidFill>
                <a:latin typeface="Times New Roman" panose="02020603050405020304" pitchFamily="18" charset="0"/>
                <a:cs typeface="Times New Roman" panose="02020603050405020304" pitchFamily="18" charset="0"/>
              </a:rPr>
              <a:t>. </a:t>
            </a:r>
            <a:endParaRPr lang="en-US" sz="1200" dirty="0">
              <a:solidFill>
                <a:schemeClr val="bg1">
                  <a:lumMod val="50000"/>
                </a:schemeClr>
              </a:solidFill>
              <a:latin typeface="Times New Roman" panose="02020603050405020304" pitchFamily="18" charset="0"/>
              <a:cs typeface="Times New Roman" panose="02020603050405020304" pitchFamily="18" charset="0"/>
            </a:endParaRPr>
          </a:p>
        </p:txBody>
      </p:sp>
      <p:sp>
        <p:nvSpPr>
          <p:cNvPr id="28" name="TextBox 27"/>
          <p:cNvSpPr txBox="1"/>
          <p:nvPr/>
        </p:nvSpPr>
        <p:spPr>
          <a:xfrm>
            <a:off x="4130458" y="6869702"/>
            <a:ext cx="4251542" cy="369332"/>
          </a:xfrm>
          <a:prstGeom prst="rect">
            <a:avLst/>
          </a:prstGeom>
          <a:noFill/>
        </p:spPr>
        <p:txBody>
          <a:bodyPr wrap="square" rtlCol="0">
            <a:spAutoFit/>
          </a:bodyPr>
          <a:lstStyle/>
          <a:p>
            <a:r>
              <a:rPr lang="en-US" b="1" dirty="0" smtClean="0">
                <a:solidFill>
                  <a:schemeClr val="accent6">
                    <a:lumMod val="75000"/>
                  </a:schemeClr>
                </a:solidFill>
              </a:rPr>
              <a:t>Two parts of the variance of Y</a:t>
            </a:r>
            <a:endParaRPr lang="en-US" b="1" dirty="0">
              <a:solidFill>
                <a:schemeClr val="accent6">
                  <a:lumMod val="75000"/>
                </a:schemeClr>
              </a:solidFill>
            </a:endParaRPr>
          </a:p>
        </p:txBody>
      </p:sp>
    </p:spTree>
    <p:extLst>
      <p:ext uri="{BB962C8B-B14F-4D97-AF65-F5344CB8AC3E}">
        <p14:creationId xmlns:p14="http://schemas.microsoft.com/office/powerpoint/2010/main" val="19923213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981</TotalTime>
  <Words>915</Words>
  <Application>Microsoft Office PowerPoint</Application>
  <PresentationFormat>Custom</PresentationFormat>
  <Paragraphs>119</Paragraphs>
  <Slides>13</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5" baseType="lpstr">
      <vt:lpstr>Office Theme</vt:lpstr>
      <vt:lpstr>Equation</vt:lpstr>
      <vt:lpstr> Introduction To Program evaluation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Partitioning the variance of y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padjdl</dc:creator>
  <cp:lastModifiedBy>jdl</cp:lastModifiedBy>
  <cp:revision>36</cp:revision>
  <cp:lastPrinted>2013-12-05T23:53:16Z</cp:lastPrinted>
  <dcterms:created xsi:type="dcterms:W3CDTF">2013-12-05T22:08:08Z</dcterms:created>
  <dcterms:modified xsi:type="dcterms:W3CDTF">2013-12-20T00:48:13Z</dcterms:modified>
</cp:coreProperties>
</file>