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0" r:id="rId7"/>
    <p:sldId id="259"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DB915-A15E-4A08-8E20-A6F3C51197B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38489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B915-A15E-4A08-8E20-A6F3C51197B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150440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B915-A15E-4A08-8E20-A6F3C51197B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201069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B915-A15E-4A08-8E20-A6F3C51197B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14302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DB915-A15E-4A08-8E20-A6F3C51197B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7842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DB915-A15E-4A08-8E20-A6F3C51197B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25349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DB915-A15E-4A08-8E20-A6F3C51197BD}"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350742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DB915-A15E-4A08-8E20-A6F3C51197BD}"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42777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DB915-A15E-4A08-8E20-A6F3C51197BD}"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41040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B915-A15E-4A08-8E20-A6F3C51197B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397109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B915-A15E-4A08-8E20-A6F3C51197B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D476F-7B71-42F3-B596-84DFD07F5155}" type="slidenum">
              <a:rPr lang="en-US" smtClean="0"/>
              <a:t>‹#›</a:t>
            </a:fld>
            <a:endParaRPr lang="en-US"/>
          </a:p>
        </p:txBody>
      </p:sp>
    </p:spTree>
    <p:extLst>
      <p:ext uri="{BB962C8B-B14F-4D97-AF65-F5344CB8AC3E}">
        <p14:creationId xmlns:p14="http://schemas.microsoft.com/office/powerpoint/2010/main" val="403777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B915-A15E-4A08-8E20-A6F3C51197BD}" type="datetimeFigureOut">
              <a:rPr lang="en-US" smtClean="0"/>
              <a:t>2/24/2015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D476F-7B71-42F3-B596-84DFD07F5155}" type="slidenum">
              <a:rPr lang="en-US" smtClean="0"/>
              <a:t>‹#›</a:t>
            </a:fld>
            <a:endParaRPr lang="en-US"/>
          </a:p>
        </p:txBody>
      </p:sp>
    </p:spTree>
    <p:extLst>
      <p:ext uri="{BB962C8B-B14F-4D97-AF65-F5344CB8AC3E}">
        <p14:creationId xmlns:p14="http://schemas.microsoft.com/office/powerpoint/2010/main" val="113371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bea.gov/regional/bearfacts/action.cfm?fips=42129&amp;areatype=42129" TargetMode="External"/><Relationship Id="rId3" Type="http://schemas.openxmlformats.org/officeDocument/2006/relationships/hyperlink" Target="http://www.bea.gov/regional/bearfacts/action.cfm?fips=42003&amp;areatype=42003" TargetMode="External"/><Relationship Id="rId7" Type="http://schemas.openxmlformats.org/officeDocument/2006/relationships/hyperlink" Target="http://www.bea.gov/regional/bearfacts/action.cfm?fips=42125&amp;areatype=42125"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www.bea.gov/regional/bearfacts/action.cfm?fips=42051&amp;areatype=42051" TargetMode="External"/><Relationship Id="rId5" Type="http://schemas.openxmlformats.org/officeDocument/2006/relationships/hyperlink" Target="http://www.bea.gov/regional/bearfacts/action.cfm?fips=42019&amp;areatype=42019" TargetMode="External"/><Relationship Id="rId4" Type="http://schemas.openxmlformats.org/officeDocument/2006/relationships/hyperlink" Target="http://www.bea.gov/regional/bearfacts/action.cfm?fips=42007&amp;areatype=4200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03</a:t>
            </a:r>
            <a:endParaRPr lang="en-US" dirty="0"/>
          </a:p>
        </p:txBody>
      </p:sp>
      <p:sp>
        <p:nvSpPr>
          <p:cNvPr id="3" name="Subtitle 2"/>
          <p:cNvSpPr>
            <a:spLocks noGrp="1"/>
          </p:cNvSpPr>
          <p:nvPr>
            <p:ph type="subTitle" idx="1"/>
          </p:nvPr>
        </p:nvSpPr>
        <p:spPr/>
        <p:txBody>
          <a:bodyPr/>
          <a:lstStyle/>
          <a:p>
            <a:r>
              <a:rPr lang="en-US" dirty="0" smtClean="0"/>
              <a:t>Background on Census Data Conventions</a:t>
            </a:r>
            <a:endParaRPr lang="en-US" dirty="0"/>
          </a:p>
        </p:txBody>
      </p:sp>
    </p:spTree>
    <p:extLst>
      <p:ext uri="{BB962C8B-B14F-4D97-AF65-F5344CB8AC3E}">
        <p14:creationId xmlns:p14="http://schemas.microsoft.com/office/powerpoint/2010/main" val="368680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tcan.gc.ca/pub/92-195-x/2011001/geo/ct-sr/images/ct-sr-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72" y="424222"/>
            <a:ext cx="4105275"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63728" y="918659"/>
            <a:ext cx="4767531" cy="1477328"/>
          </a:xfrm>
          <a:prstGeom prst="rect">
            <a:avLst/>
          </a:prstGeom>
        </p:spPr>
        <p:txBody>
          <a:bodyPr wrap="square">
            <a:spAutoFit/>
          </a:bodyPr>
          <a:lstStyle/>
          <a:p>
            <a:r>
              <a:rPr lang="en-US" b="0" i="0" dirty="0" smtClean="0">
                <a:solidFill>
                  <a:srgbClr val="252525"/>
                </a:solidFill>
                <a:effectLst/>
                <a:latin typeface="+mj-lt"/>
              </a:rPr>
              <a:t>In the U.S., Census tracts are "Designed to be relatively homogeneous units with respect to population characteristics, economic status, and living conditions, census tracts average about 4,000 inhabitants."</a:t>
            </a:r>
            <a:endParaRPr lang="en-US" dirty="0">
              <a:latin typeface="+mj-lt"/>
            </a:endParaRPr>
          </a:p>
        </p:txBody>
      </p:sp>
      <p:pic>
        <p:nvPicPr>
          <p:cNvPr id="1030" name="Picture 6" descr="http://www.giswebsite.com/examples/oakland/Centra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783" y="3167423"/>
            <a:ext cx="3657600"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70407" y="5572664"/>
            <a:ext cx="3357073" cy="369332"/>
          </a:xfrm>
          <a:prstGeom prst="rect">
            <a:avLst/>
          </a:prstGeom>
          <a:noFill/>
        </p:spPr>
        <p:txBody>
          <a:bodyPr wrap="none" rtlCol="0">
            <a:spAutoFit/>
          </a:bodyPr>
          <a:lstStyle/>
          <a:p>
            <a:r>
              <a:rPr lang="en-US" dirty="0" smtClean="0">
                <a:latin typeface="+mj-lt"/>
              </a:rPr>
              <a:t>Why are the tracts different sizes?</a:t>
            </a:r>
            <a:endParaRPr lang="en-US" dirty="0">
              <a:latin typeface="+mj-lt"/>
            </a:endParaRPr>
          </a:p>
        </p:txBody>
      </p:sp>
    </p:spTree>
    <p:extLst>
      <p:ext uri="{BB962C8B-B14F-4D97-AF65-F5344CB8AC3E}">
        <p14:creationId xmlns:p14="http://schemas.microsoft.com/office/powerpoint/2010/main" val="247051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Administrative Units</a:t>
            </a:r>
            <a:endParaRPr lang="en-US" dirty="0"/>
          </a:p>
        </p:txBody>
      </p:sp>
      <p:sp>
        <p:nvSpPr>
          <p:cNvPr id="3" name="Content Placeholder 2"/>
          <p:cNvSpPr>
            <a:spLocks noGrp="1"/>
          </p:cNvSpPr>
          <p:nvPr>
            <p:ph idx="1"/>
          </p:nvPr>
        </p:nvSpPr>
        <p:spPr/>
        <p:txBody>
          <a:bodyPr/>
          <a:lstStyle/>
          <a:p>
            <a:r>
              <a:rPr lang="en-US" dirty="0" smtClean="0"/>
              <a:t>States</a:t>
            </a:r>
          </a:p>
          <a:p>
            <a:pPr lvl="1"/>
            <a:r>
              <a:rPr lang="en-US" dirty="0" smtClean="0"/>
              <a:t>Counties</a:t>
            </a:r>
          </a:p>
          <a:p>
            <a:pPr lvl="2"/>
            <a:r>
              <a:rPr lang="en-US" dirty="0" smtClean="0"/>
              <a:t>Census Tracts</a:t>
            </a:r>
          </a:p>
          <a:p>
            <a:pPr lvl="3"/>
            <a:r>
              <a:rPr lang="en-US" dirty="0" smtClean="0"/>
              <a:t>Census Blocks</a:t>
            </a:r>
          </a:p>
          <a:p>
            <a:pPr lvl="3"/>
            <a:endParaRPr lang="en-US" dirty="0" smtClean="0"/>
          </a:p>
          <a:p>
            <a:pPr marL="0" indent="0">
              <a:buNone/>
            </a:pPr>
            <a:r>
              <a:rPr lang="en-US" sz="1600" i="1" dirty="0" smtClean="0">
                <a:solidFill>
                  <a:schemeClr val="tx1">
                    <a:lumMod val="50000"/>
                    <a:lumOff val="50000"/>
                  </a:schemeClr>
                </a:solidFill>
              </a:rPr>
              <a:t>Census Tract is usually the most granular level</a:t>
            </a:r>
            <a:br>
              <a:rPr lang="en-US" sz="1600" i="1" dirty="0" smtClean="0">
                <a:solidFill>
                  <a:schemeClr val="tx1">
                    <a:lumMod val="50000"/>
                    <a:lumOff val="50000"/>
                  </a:schemeClr>
                </a:solidFill>
              </a:rPr>
            </a:br>
            <a:r>
              <a:rPr lang="en-US" sz="1600" i="1" dirty="0" smtClean="0">
                <a:solidFill>
                  <a:schemeClr val="tx1">
                    <a:lumMod val="50000"/>
                    <a:lumOff val="50000"/>
                  </a:schemeClr>
                </a:solidFill>
              </a:rPr>
              <a:t>of data provided by census</a:t>
            </a:r>
            <a:endParaRPr lang="en-US" sz="1600" i="1" dirty="0">
              <a:solidFill>
                <a:schemeClr val="tx1">
                  <a:lumMod val="50000"/>
                  <a:lumOff val="50000"/>
                </a:schemeClr>
              </a:solidFill>
            </a:endParaRPr>
          </a:p>
        </p:txBody>
      </p:sp>
      <p:pic>
        <p:nvPicPr>
          <p:cNvPr id="2050" name="Picture 2" descr="http://egis3.lacounty.gov/dataportal/wp-content/uploads/2011/07/census_geographic_relationsh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136" y="1524316"/>
            <a:ext cx="4156192" cy="5333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0664" y="1825625"/>
            <a:ext cx="705578" cy="307777"/>
          </a:xfrm>
          <a:prstGeom prst="rect">
            <a:avLst/>
          </a:prstGeom>
          <a:noFill/>
        </p:spPr>
        <p:txBody>
          <a:bodyPr wrap="none" rtlCol="0">
            <a:spAutoFit/>
          </a:bodyPr>
          <a:lstStyle/>
          <a:p>
            <a:r>
              <a:rPr lang="en-US" sz="1400" dirty="0" smtClean="0">
                <a:solidFill>
                  <a:srgbClr val="FF0000"/>
                </a:solidFill>
              </a:rPr>
              <a:t>County</a:t>
            </a:r>
            <a:endParaRPr lang="en-US" sz="1400" dirty="0">
              <a:solidFill>
                <a:srgbClr val="FF0000"/>
              </a:solidFill>
            </a:endParaRPr>
          </a:p>
        </p:txBody>
      </p:sp>
      <p:sp>
        <p:nvSpPr>
          <p:cNvPr id="6" name="TextBox 5"/>
          <p:cNvSpPr txBox="1"/>
          <p:nvPr/>
        </p:nvSpPr>
        <p:spPr>
          <a:xfrm>
            <a:off x="5992465" y="4367542"/>
            <a:ext cx="1099596" cy="307777"/>
          </a:xfrm>
          <a:prstGeom prst="rect">
            <a:avLst/>
          </a:prstGeom>
          <a:noFill/>
        </p:spPr>
        <p:txBody>
          <a:bodyPr wrap="none" rtlCol="0">
            <a:spAutoFit/>
          </a:bodyPr>
          <a:lstStyle/>
          <a:p>
            <a:r>
              <a:rPr lang="en-US" sz="1400" dirty="0" smtClean="0">
                <a:solidFill>
                  <a:srgbClr val="FF0000"/>
                </a:solidFill>
              </a:rPr>
              <a:t>Census Tract</a:t>
            </a:r>
            <a:endParaRPr lang="en-US" sz="1400" dirty="0">
              <a:solidFill>
                <a:srgbClr val="FF0000"/>
              </a:solidFill>
            </a:endParaRPr>
          </a:p>
        </p:txBody>
      </p:sp>
      <p:sp>
        <p:nvSpPr>
          <p:cNvPr id="7" name="TextBox 6"/>
          <p:cNvSpPr txBox="1"/>
          <p:nvPr/>
        </p:nvSpPr>
        <p:spPr>
          <a:xfrm>
            <a:off x="7092061" y="6311900"/>
            <a:ext cx="1073051" cy="307777"/>
          </a:xfrm>
          <a:prstGeom prst="rect">
            <a:avLst/>
          </a:prstGeom>
          <a:noFill/>
        </p:spPr>
        <p:txBody>
          <a:bodyPr wrap="none" rtlCol="0">
            <a:spAutoFit/>
          </a:bodyPr>
          <a:lstStyle/>
          <a:p>
            <a:r>
              <a:rPr lang="en-US" sz="1400" dirty="0" smtClean="0">
                <a:solidFill>
                  <a:srgbClr val="FF0000"/>
                </a:solidFill>
              </a:rPr>
              <a:t>Block Group</a:t>
            </a:r>
            <a:endParaRPr lang="en-US" sz="1400" dirty="0">
              <a:solidFill>
                <a:srgbClr val="FF0000"/>
              </a:solidFill>
            </a:endParaRPr>
          </a:p>
        </p:txBody>
      </p:sp>
      <p:sp>
        <p:nvSpPr>
          <p:cNvPr id="8" name="TextBox 7"/>
          <p:cNvSpPr txBox="1"/>
          <p:nvPr/>
        </p:nvSpPr>
        <p:spPr>
          <a:xfrm>
            <a:off x="10896775" y="4351910"/>
            <a:ext cx="575799" cy="307777"/>
          </a:xfrm>
          <a:prstGeom prst="rect">
            <a:avLst/>
          </a:prstGeom>
          <a:noFill/>
        </p:spPr>
        <p:txBody>
          <a:bodyPr wrap="none" rtlCol="0">
            <a:spAutoFit/>
          </a:bodyPr>
          <a:lstStyle/>
          <a:p>
            <a:r>
              <a:rPr lang="en-US" sz="1400" dirty="0" smtClean="0">
                <a:solidFill>
                  <a:srgbClr val="FF0000"/>
                </a:solidFill>
              </a:rPr>
              <a:t>Block</a:t>
            </a:r>
            <a:endParaRPr lang="en-US" sz="1400" dirty="0">
              <a:solidFill>
                <a:srgbClr val="FF0000"/>
              </a:solidFill>
            </a:endParaRPr>
          </a:p>
        </p:txBody>
      </p:sp>
    </p:spTree>
    <p:extLst>
      <p:ext uri="{BB962C8B-B14F-4D97-AF65-F5344CB8AC3E}">
        <p14:creationId xmlns:p14="http://schemas.microsoft.com/office/powerpoint/2010/main" val="36671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mpusactivism.org/images/income-census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33" y="1325563"/>
            <a:ext cx="9756176" cy="5274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1033" y="0"/>
            <a:ext cx="10515600" cy="1325563"/>
          </a:xfrm>
        </p:spPr>
        <p:txBody>
          <a:bodyPr>
            <a:normAutofit/>
          </a:bodyPr>
          <a:lstStyle/>
          <a:p>
            <a:r>
              <a:rPr lang="en-US" sz="4000" dirty="0" smtClean="0"/>
              <a:t>Example: Household Income by Census Tract</a:t>
            </a:r>
            <a:endParaRPr lang="en-US" sz="4000" dirty="0"/>
          </a:p>
        </p:txBody>
      </p:sp>
    </p:spTree>
    <p:extLst>
      <p:ext uri="{BB962C8B-B14F-4D97-AF65-F5344CB8AC3E}">
        <p14:creationId xmlns:p14="http://schemas.microsoft.com/office/powerpoint/2010/main" val="31563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FIPS Code Structure</a:t>
            </a:r>
            <a:endParaRPr lang="en-US" dirty="0"/>
          </a:p>
        </p:txBody>
      </p:sp>
      <p:sp>
        <p:nvSpPr>
          <p:cNvPr id="4" name="TextBox 3"/>
          <p:cNvSpPr txBox="1"/>
          <p:nvPr/>
        </p:nvSpPr>
        <p:spPr>
          <a:xfrm>
            <a:off x="6832529" y="3284043"/>
            <a:ext cx="705578" cy="307777"/>
          </a:xfrm>
          <a:prstGeom prst="rect">
            <a:avLst/>
          </a:prstGeom>
          <a:noFill/>
        </p:spPr>
        <p:txBody>
          <a:bodyPr wrap="none" rtlCol="0">
            <a:spAutoFit/>
          </a:bodyPr>
          <a:lstStyle/>
          <a:p>
            <a:r>
              <a:rPr lang="en-US" sz="1400" dirty="0" smtClean="0">
                <a:solidFill>
                  <a:srgbClr val="FF0000"/>
                </a:solidFill>
              </a:rPr>
              <a:t>County</a:t>
            </a:r>
            <a:endParaRPr lang="en-US" sz="1400" dirty="0">
              <a:solidFill>
                <a:srgbClr val="FF0000"/>
              </a:solidFill>
            </a:endParaRPr>
          </a:p>
        </p:txBody>
      </p:sp>
      <p:sp>
        <p:nvSpPr>
          <p:cNvPr id="6" name="TextBox 5"/>
          <p:cNvSpPr txBox="1"/>
          <p:nvPr/>
        </p:nvSpPr>
        <p:spPr>
          <a:xfrm>
            <a:off x="7703649" y="3284043"/>
            <a:ext cx="1099596" cy="307777"/>
          </a:xfrm>
          <a:prstGeom prst="rect">
            <a:avLst/>
          </a:prstGeom>
          <a:noFill/>
        </p:spPr>
        <p:txBody>
          <a:bodyPr wrap="none" rtlCol="0">
            <a:spAutoFit/>
          </a:bodyPr>
          <a:lstStyle/>
          <a:p>
            <a:r>
              <a:rPr lang="en-US" sz="1400" dirty="0" smtClean="0">
                <a:solidFill>
                  <a:srgbClr val="FF0000"/>
                </a:solidFill>
              </a:rPr>
              <a:t>Census Tract</a:t>
            </a:r>
            <a:endParaRPr lang="en-US" sz="1400" dirty="0">
              <a:solidFill>
                <a:srgbClr val="FF0000"/>
              </a:solidFill>
            </a:endParaRPr>
          </a:p>
        </p:txBody>
      </p:sp>
      <p:sp>
        <p:nvSpPr>
          <p:cNvPr id="7" name="TextBox 6"/>
          <p:cNvSpPr txBox="1"/>
          <p:nvPr/>
        </p:nvSpPr>
        <p:spPr>
          <a:xfrm>
            <a:off x="6278691" y="3284042"/>
            <a:ext cx="558807" cy="307777"/>
          </a:xfrm>
          <a:prstGeom prst="rect">
            <a:avLst/>
          </a:prstGeom>
          <a:noFill/>
        </p:spPr>
        <p:txBody>
          <a:bodyPr wrap="none" rtlCol="0">
            <a:spAutoFit/>
          </a:bodyPr>
          <a:lstStyle/>
          <a:p>
            <a:r>
              <a:rPr lang="en-US" sz="1400" dirty="0" smtClean="0">
                <a:solidFill>
                  <a:srgbClr val="FF0000"/>
                </a:solidFill>
              </a:rPr>
              <a:t>State</a:t>
            </a:r>
            <a:endParaRPr lang="en-US" sz="1400" dirty="0">
              <a:solidFill>
                <a:srgbClr val="FF0000"/>
              </a:solidFill>
            </a:endParaRPr>
          </a:p>
        </p:txBody>
      </p:sp>
      <p:sp>
        <p:nvSpPr>
          <p:cNvPr id="9" name="TextBox 8"/>
          <p:cNvSpPr txBox="1"/>
          <p:nvPr/>
        </p:nvSpPr>
        <p:spPr>
          <a:xfrm>
            <a:off x="2339546" y="2825467"/>
            <a:ext cx="2476960" cy="584775"/>
          </a:xfrm>
          <a:prstGeom prst="rect">
            <a:avLst/>
          </a:prstGeom>
          <a:noFill/>
        </p:spPr>
        <p:txBody>
          <a:bodyPr wrap="none" rtlCol="0">
            <a:spAutoFit/>
          </a:bodyPr>
          <a:lstStyle/>
          <a:p>
            <a:r>
              <a:rPr lang="en-US" sz="3200" dirty="0" smtClean="0"/>
              <a:t>42003000102</a:t>
            </a:r>
            <a:endParaRPr lang="en-US" sz="3200" dirty="0"/>
          </a:p>
        </p:txBody>
      </p:sp>
      <p:sp>
        <p:nvSpPr>
          <p:cNvPr id="11" name="TextBox 10"/>
          <p:cNvSpPr txBox="1"/>
          <p:nvPr/>
        </p:nvSpPr>
        <p:spPr>
          <a:xfrm>
            <a:off x="6248401" y="2825466"/>
            <a:ext cx="2831224" cy="584775"/>
          </a:xfrm>
          <a:prstGeom prst="rect">
            <a:avLst/>
          </a:prstGeom>
          <a:noFill/>
        </p:spPr>
        <p:txBody>
          <a:bodyPr wrap="none" rtlCol="0">
            <a:spAutoFit/>
          </a:bodyPr>
          <a:lstStyle/>
          <a:p>
            <a:r>
              <a:rPr lang="en-US" sz="3200" dirty="0" smtClean="0"/>
              <a:t>42-003-0001.02</a:t>
            </a:r>
            <a:endParaRPr lang="en-US" sz="3200" dirty="0"/>
          </a:p>
        </p:txBody>
      </p:sp>
      <p:cxnSp>
        <p:nvCxnSpPr>
          <p:cNvPr id="12" name="Straight Arrow Connector 11"/>
          <p:cNvCxnSpPr>
            <a:stCxn id="9" idx="3"/>
            <a:endCxn id="11" idx="1"/>
          </p:cNvCxnSpPr>
          <p:nvPr/>
        </p:nvCxnSpPr>
        <p:spPr>
          <a:xfrm flipV="1">
            <a:off x="4816506" y="3117854"/>
            <a:ext cx="1431895" cy="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30678" y="2434562"/>
            <a:ext cx="1694695" cy="307777"/>
          </a:xfrm>
          <a:prstGeom prst="rect">
            <a:avLst/>
          </a:prstGeom>
          <a:noFill/>
        </p:spPr>
        <p:txBody>
          <a:bodyPr wrap="none" rtlCol="0">
            <a:spAutoFit/>
          </a:bodyPr>
          <a:lstStyle/>
          <a:p>
            <a:r>
              <a:rPr lang="en-US" sz="1400" dirty="0" smtClean="0">
                <a:solidFill>
                  <a:srgbClr val="FF0000"/>
                </a:solidFill>
              </a:rPr>
              <a:t>11-digit Geo ID Code</a:t>
            </a:r>
            <a:endParaRPr lang="en-US" sz="1400" dirty="0">
              <a:solidFill>
                <a:srgbClr val="FF0000"/>
              </a:solidFill>
            </a:endParaRPr>
          </a:p>
        </p:txBody>
      </p:sp>
    </p:spTree>
    <p:extLst>
      <p:ext uri="{BB962C8B-B14F-4D97-AF65-F5344CB8AC3E}">
        <p14:creationId xmlns:p14="http://schemas.microsoft.com/office/powerpoint/2010/main" val="328623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counties are in my MSA?</a:t>
            </a:r>
            <a:endParaRPr lang="en-US" dirty="0"/>
          </a:p>
        </p:txBody>
      </p:sp>
      <p:sp>
        <p:nvSpPr>
          <p:cNvPr id="3" name="Rectangle 2"/>
          <p:cNvSpPr/>
          <p:nvPr/>
        </p:nvSpPr>
        <p:spPr>
          <a:xfrm>
            <a:off x="6910650" y="2033647"/>
            <a:ext cx="4658198" cy="369332"/>
          </a:xfrm>
          <a:prstGeom prst="rect">
            <a:avLst/>
          </a:prstGeom>
        </p:spPr>
        <p:txBody>
          <a:bodyPr wrap="none">
            <a:spAutoFit/>
          </a:bodyPr>
          <a:lstStyle/>
          <a:p>
            <a:r>
              <a:rPr lang="en-US" dirty="0" smtClean="0"/>
              <a:t>http://www.bea.gov/faq/index.cfm?faq_id=470</a:t>
            </a:r>
            <a:endParaRPr lang="en-US" dirty="0"/>
          </a:p>
        </p:txBody>
      </p:sp>
      <p:pic>
        <p:nvPicPr>
          <p:cNvPr id="5" name="Picture 4"/>
          <p:cNvPicPr>
            <a:picLocks noChangeAspect="1"/>
          </p:cNvPicPr>
          <p:nvPr/>
        </p:nvPicPr>
        <p:blipFill>
          <a:blip r:embed="rId2"/>
          <a:stretch>
            <a:fillRect/>
          </a:stretch>
        </p:blipFill>
        <p:spPr>
          <a:xfrm>
            <a:off x="362980" y="1589904"/>
            <a:ext cx="6102827" cy="4678834"/>
          </a:xfrm>
          <a:prstGeom prst="rect">
            <a:avLst/>
          </a:prstGeom>
        </p:spPr>
      </p:pic>
      <p:sp>
        <p:nvSpPr>
          <p:cNvPr id="6" name="Rectangle 5"/>
          <p:cNvSpPr/>
          <p:nvPr/>
        </p:nvSpPr>
        <p:spPr>
          <a:xfrm>
            <a:off x="6910650" y="2745939"/>
            <a:ext cx="5050690" cy="1600438"/>
          </a:xfrm>
          <a:prstGeom prst="rect">
            <a:avLst/>
          </a:prstGeom>
        </p:spPr>
        <p:txBody>
          <a:bodyPr wrap="square">
            <a:spAutoFit/>
          </a:bodyPr>
          <a:lstStyle/>
          <a:p>
            <a:pPr fontAlgn="base"/>
            <a:r>
              <a:rPr lang="en-US" sz="1400" u="sng" dirty="0">
                <a:solidFill>
                  <a:srgbClr val="000000"/>
                </a:solidFill>
                <a:latin typeface="Verdana" panose="020B0604030504040204" pitchFamily="34" charset="0"/>
              </a:rPr>
              <a:t>Pittsburgh, PA (Metropolitan Statistical Area</a:t>
            </a:r>
            <a:r>
              <a:rPr lang="en-US" sz="1400" u="sng" dirty="0" smtClean="0">
                <a:solidFill>
                  <a:srgbClr val="000000"/>
                </a:solidFill>
                <a:latin typeface="Verdana" panose="020B0604030504040204" pitchFamily="34" charset="0"/>
              </a:rPr>
              <a:t>)</a:t>
            </a:r>
            <a:endParaRPr lang="en-US" sz="1400" dirty="0">
              <a:solidFill>
                <a:srgbClr val="000000"/>
              </a:solidFill>
              <a:latin typeface="Verdana" panose="020B0604030504040204" pitchFamily="34" charset="0"/>
            </a:endParaRPr>
          </a:p>
          <a:p>
            <a:pPr marL="285750" indent="-285750" fontAlgn="base">
              <a:buFont typeface="Arial" panose="020B0604020202020204" pitchFamily="34" charset="0"/>
              <a:buChar char="•"/>
            </a:pPr>
            <a:r>
              <a:rPr lang="en-US" sz="1400" dirty="0">
                <a:solidFill>
                  <a:srgbClr val="000000"/>
                </a:solidFill>
                <a:latin typeface="inherit"/>
              </a:rPr>
              <a:t>Allegheny, PA [</a:t>
            </a:r>
            <a:r>
              <a:rPr lang="en-US" sz="1400" dirty="0">
                <a:solidFill>
                  <a:srgbClr val="00267F"/>
                </a:solidFill>
                <a:latin typeface="inherit"/>
                <a:hlinkClick r:id="rId3" tooltip="Show BEARFACTS"/>
              </a:rPr>
              <a:t>42003</a:t>
            </a:r>
            <a:r>
              <a:rPr lang="en-US" sz="1400" dirty="0">
                <a:solidFill>
                  <a:srgbClr val="000000"/>
                </a:solidFill>
                <a:latin typeface="inherit"/>
              </a:rPr>
              <a:t>]</a:t>
            </a:r>
          </a:p>
          <a:p>
            <a:pPr marL="285750" indent="-285750" fontAlgn="base">
              <a:buFont typeface="Arial" panose="020B0604020202020204" pitchFamily="34" charset="0"/>
              <a:buChar char="•"/>
            </a:pPr>
            <a:r>
              <a:rPr lang="en-US" sz="1400" dirty="0" smtClean="0">
                <a:solidFill>
                  <a:srgbClr val="000000"/>
                </a:solidFill>
                <a:latin typeface="inherit"/>
              </a:rPr>
              <a:t>Beaver</a:t>
            </a:r>
            <a:r>
              <a:rPr lang="en-US" sz="1400" dirty="0">
                <a:solidFill>
                  <a:srgbClr val="000000"/>
                </a:solidFill>
                <a:latin typeface="inherit"/>
              </a:rPr>
              <a:t>, PA [</a:t>
            </a:r>
            <a:r>
              <a:rPr lang="en-US" sz="1400" dirty="0">
                <a:solidFill>
                  <a:srgbClr val="00267F"/>
                </a:solidFill>
                <a:latin typeface="inherit"/>
                <a:hlinkClick r:id="rId4" tooltip="Show BEARFACTS"/>
              </a:rPr>
              <a:t>42007</a:t>
            </a:r>
            <a:r>
              <a:rPr lang="en-US" sz="1400" dirty="0">
                <a:solidFill>
                  <a:srgbClr val="000000"/>
                </a:solidFill>
                <a:latin typeface="inherit"/>
              </a:rPr>
              <a:t>]</a:t>
            </a:r>
          </a:p>
          <a:p>
            <a:pPr marL="285750" indent="-285750" fontAlgn="base">
              <a:buFont typeface="Arial" panose="020B0604020202020204" pitchFamily="34" charset="0"/>
              <a:buChar char="•"/>
            </a:pPr>
            <a:r>
              <a:rPr lang="en-US" sz="1400" dirty="0">
                <a:solidFill>
                  <a:srgbClr val="000000"/>
                </a:solidFill>
                <a:latin typeface="inherit"/>
              </a:rPr>
              <a:t>Butler, PA [</a:t>
            </a:r>
            <a:r>
              <a:rPr lang="en-US" sz="1400" dirty="0">
                <a:solidFill>
                  <a:srgbClr val="00267F"/>
                </a:solidFill>
                <a:latin typeface="inherit"/>
                <a:hlinkClick r:id="rId5" tooltip="Show BEARFACTS"/>
              </a:rPr>
              <a:t>42019</a:t>
            </a:r>
            <a:r>
              <a:rPr lang="en-US" sz="1400" dirty="0">
                <a:solidFill>
                  <a:srgbClr val="000000"/>
                </a:solidFill>
                <a:latin typeface="inherit"/>
              </a:rPr>
              <a:t>]</a:t>
            </a:r>
          </a:p>
          <a:p>
            <a:pPr marL="285750" indent="-285750" fontAlgn="base">
              <a:buFont typeface="Arial" panose="020B0604020202020204" pitchFamily="34" charset="0"/>
              <a:buChar char="•"/>
            </a:pPr>
            <a:r>
              <a:rPr lang="en-US" sz="1400" dirty="0">
                <a:solidFill>
                  <a:srgbClr val="000000"/>
                </a:solidFill>
                <a:latin typeface="inherit"/>
              </a:rPr>
              <a:t>Fayette, PA [</a:t>
            </a:r>
            <a:r>
              <a:rPr lang="en-US" sz="1400" dirty="0">
                <a:solidFill>
                  <a:srgbClr val="00267F"/>
                </a:solidFill>
                <a:latin typeface="inherit"/>
                <a:hlinkClick r:id="rId6" tooltip="Show BEARFACTS"/>
              </a:rPr>
              <a:t>42051</a:t>
            </a:r>
            <a:r>
              <a:rPr lang="en-US" sz="1400" dirty="0">
                <a:solidFill>
                  <a:srgbClr val="000000"/>
                </a:solidFill>
                <a:latin typeface="inherit"/>
              </a:rPr>
              <a:t>]</a:t>
            </a:r>
          </a:p>
          <a:p>
            <a:pPr marL="285750" indent="-285750" fontAlgn="base">
              <a:buFont typeface="Arial" panose="020B0604020202020204" pitchFamily="34" charset="0"/>
              <a:buChar char="•"/>
            </a:pPr>
            <a:r>
              <a:rPr lang="en-US" sz="1400" dirty="0">
                <a:solidFill>
                  <a:srgbClr val="000000"/>
                </a:solidFill>
                <a:latin typeface="inherit"/>
              </a:rPr>
              <a:t>Washington, PA [</a:t>
            </a:r>
            <a:r>
              <a:rPr lang="en-US" sz="1400" dirty="0">
                <a:solidFill>
                  <a:srgbClr val="00267F"/>
                </a:solidFill>
                <a:latin typeface="inherit"/>
                <a:hlinkClick r:id="rId7" tooltip="Show BEARFACTS"/>
              </a:rPr>
              <a:t>42125</a:t>
            </a:r>
            <a:r>
              <a:rPr lang="en-US" sz="1400" dirty="0">
                <a:solidFill>
                  <a:srgbClr val="000000"/>
                </a:solidFill>
                <a:latin typeface="inherit"/>
              </a:rPr>
              <a:t>]</a:t>
            </a:r>
          </a:p>
          <a:p>
            <a:pPr marL="285750" indent="-285750" fontAlgn="base">
              <a:buFont typeface="Arial" panose="020B0604020202020204" pitchFamily="34" charset="0"/>
              <a:buChar char="•"/>
            </a:pPr>
            <a:r>
              <a:rPr lang="en-US" sz="1400" dirty="0">
                <a:solidFill>
                  <a:srgbClr val="000000"/>
                </a:solidFill>
                <a:latin typeface="inherit"/>
              </a:rPr>
              <a:t>Westmoreland, PA [</a:t>
            </a:r>
            <a:r>
              <a:rPr lang="en-US" sz="1400" dirty="0">
                <a:solidFill>
                  <a:srgbClr val="00267F"/>
                </a:solidFill>
                <a:latin typeface="inherit"/>
                <a:hlinkClick r:id="rId8" tooltip="Show BEARFACTS"/>
              </a:rPr>
              <a:t>42129</a:t>
            </a:r>
            <a:r>
              <a:rPr lang="en-US" sz="1400" dirty="0">
                <a:solidFill>
                  <a:srgbClr val="000000"/>
                </a:solidFill>
                <a:latin typeface="inherit"/>
              </a:rPr>
              <a:t>]</a:t>
            </a:r>
            <a:endParaRPr lang="en-US" sz="1400" b="0" i="0" dirty="0">
              <a:solidFill>
                <a:srgbClr val="000000"/>
              </a:solidFill>
              <a:effectLst/>
              <a:latin typeface="inherit"/>
            </a:endParaRPr>
          </a:p>
        </p:txBody>
      </p:sp>
      <p:sp>
        <p:nvSpPr>
          <p:cNvPr id="7" name="Rectangle 6"/>
          <p:cNvSpPr/>
          <p:nvPr/>
        </p:nvSpPr>
        <p:spPr>
          <a:xfrm>
            <a:off x="8306795" y="5110080"/>
            <a:ext cx="3428887" cy="954107"/>
          </a:xfrm>
          <a:prstGeom prst="rect">
            <a:avLst/>
          </a:prstGeom>
        </p:spPr>
        <p:txBody>
          <a:bodyPr wrap="none">
            <a:spAutoFit/>
          </a:bodyPr>
          <a:lstStyle/>
          <a:p>
            <a:pPr fontAlgn="base"/>
            <a:r>
              <a:rPr lang="en-US" sz="1400" dirty="0" smtClean="0">
                <a:solidFill>
                  <a:srgbClr val="000000"/>
                </a:solidFill>
                <a:latin typeface="inherit"/>
              </a:rPr>
              <a:t>FIPS Code for Allegheny County (42003)</a:t>
            </a:r>
            <a:br>
              <a:rPr lang="en-US" sz="1400" dirty="0" smtClean="0">
                <a:solidFill>
                  <a:srgbClr val="000000"/>
                </a:solidFill>
                <a:latin typeface="inherit"/>
              </a:rPr>
            </a:br>
            <a:r>
              <a:rPr lang="en-US" sz="1400" dirty="0" smtClean="0">
                <a:solidFill>
                  <a:srgbClr val="000000"/>
                </a:solidFill>
                <a:latin typeface="inherit"/>
              </a:rPr>
              <a:t> </a:t>
            </a:r>
          </a:p>
          <a:p>
            <a:pPr fontAlgn="base"/>
            <a:r>
              <a:rPr lang="en-US" sz="1400" dirty="0" smtClean="0">
                <a:latin typeface="Courier New" panose="02070309020205020404" pitchFamily="49" charset="0"/>
                <a:cs typeface="Courier New" panose="02070309020205020404" pitchFamily="49" charset="0"/>
              </a:rPr>
              <a:t> 42 = Pennsylvania</a:t>
            </a:r>
          </a:p>
          <a:p>
            <a:pPr fontAlgn="base"/>
            <a:r>
              <a:rPr lang="en-US" sz="1400" dirty="0" smtClean="0">
                <a:latin typeface="Courier New" panose="02070309020205020404" pitchFamily="49" charset="0"/>
                <a:cs typeface="Courier New" panose="02070309020205020404" pitchFamily="49" charset="0"/>
              </a:rPr>
              <a:t>003 = Allegheny </a:t>
            </a:r>
            <a:r>
              <a:rPr lang="en-US" sz="1400" dirty="0" smtClean="0">
                <a:solidFill>
                  <a:srgbClr val="000000"/>
                </a:solidFill>
                <a:latin typeface="Courier New" panose="02070309020205020404" pitchFamily="49" charset="0"/>
                <a:cs typeface="Courier New" panose="02070309020205020404" pitchFamily="49" charset="0"/>
              </a:rPr>
              <a:t>County</a:t>
            </a:r>
            <a:endParaRPr lang="en-US" sz="1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727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Community Survey</a:t>
            </a:r>
            <a:endParaRPr lang="en-US" dirty="0"/>
          </a:p>
        </p:txBody>
      </p:sp>
      <p:sp>
        <p:nvSpPr>
          <p:cNvPr id="3" name="Rectangle 2"/>
          <p:cNvSpPr/>
          <p:nvPr/>
        </p:nvSpPr>
        <p:spPr>
          <a:xfrm>
            <a:off x="1572883" y="1939361"/>
            <a:ext cx="6096000" cy="2308324"/>
          </a:xfrm>
          <a:prstGeom prst="rect">
            <a:avLst/>
          </a:prstGeom>
        </p:spPr>
        <p:txBody>
          <a:bodyPr>
            <a:spAutoFit/>
          </a:bodyPr>
          <a:lstStyle/>
          <a:p>
            <a:r>
              <a:rPr lang="en-US" dirty="0" smtClean="0">
                <a:latin typeface="+mj-lt"/>
              </a:rPr>
              <a:t>The American Community Survey (ACS) is an ongoing statistical survey by the U.S. Census Bureau, sent to approximately 250,000 addresses monthly (or 3 million per year). It regularly gathers information previously contained only in the long form of the decennial census. It is the largest survey other than the decennial census that the Census Bureau administers.</a:t>
            </a:r>
          </a:p>
          <a:p>
            <a:endParaRPr lang="en-US" dirty="0">
              <a:latin typeface="+mj-lt"/>
            </a:endParaRPr>
          </a:p>
          <a:p>
            <a:r>
              <a:rPr lang="en-US" b="1" dirty="0" smtClean="0">
                <a:latin typeface="+mj-lt"/>
              </a:rPr>
              <a:t>Note: </a:t>
            </a:r>
            <a:r>
              <a:rPr lang="en-US" dirty="0" smtClean="0">
                <a:latin typeface="+mj-lt"/>
              </a:rPr>
              <a:t>What is the difference between 1 year, 3 year, 5 year?</a:t>
            </a:r>
            <a:endParaRPr lang="en-US" dirty="0">
              <a:latin typeface="+mj-lt"/>
            </a:endParaRPr>
          </a:p>
        </p:txBody>
      </p:sp>
    </p:spTree>
    <p:extLst>
      <p:ext uri="{BB962C8B-B14F-4D97-AF65-F5344CB8AC3E}">
        <p14:creationId xmlns:p14="http://schemas.microsoft.com/office/powerpoint/2010/main" val="173210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624" y="411462"/>
            <a:ext cx="10972800" cy="4946987"/>
          </a:xfrm>
          <a:prstGeom prst="rect">
            <a:avLst/>
          </a:prstGeom>
        </p:spPr>
      </p:pic>
      <p:sp>
        <p:nvSpPr>
          <p:cNvPr id="3" name="Rectangle 2"/>
          <p:cNvSpPr/>
          <p:nvPr/>
        </p:nvSpPr>
        <p:spPr>
          <a:xfrm>
            <a:off x="3371949" y="5918523"/>
            <a:ext cx="5913927" cy="369332"/>
          </a:xfrm>
          <a:prstGeom prst="rect">
            <a:avLst/>
          </a:prstGeom>
        </p:spPr>
        <p:txBody>
          <a:bodyPr wrap="none">
            <a:spAutoFit/>
          </a:bodyPr>
          <a:lstStyle/>
          <a:p>
            <a:r>
              <a:rPr lang="en-US" dirty="0" smtClean="0"/>
              <a:t>http://factfinder.census.gov/faces/nav/jsf/pages/index.xhtml</a:t>
            </a:r>
            <a:endParaRPr lang="en-US" dirty="0"/>
          </a:p>
        </p:txBody>
      </p:sp>
    </p:spTree>
    <p:extLst>
      <p:ext uri="{BB962C8B-B14F-4D97-AF65-F5344CB8AC3E}">
        <p14:creationId xmlns:p14="http://schemas.microsoft.com/office/powerpoint/2010/main" val="298759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239</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inherit</vt:lpstr>
      <vt:lpstr>Verdana</vt:lpstr>
      <vt:lpstr>Office Theme</vt:lpstr>
      <vt:lpstr>Lab 03</vt:lpstr>
      <vt:lpstr>PowerPoint Presentation</vt:lpstr>
      <vt:lpstr>Nested Administrative Units</vt:lpstr>
      <vt:lpstr>Example: Household Income by Census Tract</vt:lpstr>
      <vt:lpstr>FIPS Code Structure</vt:lpstr>
      <vt:lpstr>Which counties are in my MSA?</vt:lpstr>
      <vt:lpstr>American Community Survey</vt:lpstr>
      <vt:lpstr>PowerPoint Presentation</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jdlecy</dc:creator>
  <cp:lastModifiedBy>Jesse D Lecy</cp:lastModifiedBy>
  <cp:revision>6</cp:revision>
  <dcterms:created xsi:type="dcterms:W3CDTF">2015-02-04T14:09:00Z</dcterms:created>
  <dcterms:modified xsi:type="dcterms:W3CDTF">2015-02-24T19:23:37Z</dcterms:modified>
</cp:coreProperties>
</file>